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6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1.xml" ContentType="application/vnd.openxmlformats-officedocument.drawingml.chart+xml"/>
  <Override PartName="/ppt/notesSlides/notesSlide9.xml" ContentType="application/vnd.openxmlformats-officedocument.presentationml.notesSlide+xml"/>
  <Override PartName="/ppt/charts/chart32.xml" ContentType="application/vnd.openxmlformats-officedocument.drawingml.chart+xml"/>
  <Override PartName="/ppt/notesSlides/notesSlide10.xml" ContentType="application/vnd.openxmlformats-officedocument.presentationml.notesSlide+xml"/>
  <Override PartName="/ppt/charts/chart33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4.xml" ContentType="application/vnd.openxmlformats-officedocument.drawingml.chart+xml"/>
  <Override PartName="/ppt/notesSlides/notesSlide17.xml" ContentType="application/vnd.openxmlformats-officedocument.presentationml.notesSlide+xml"/>
  <Override PartName="/ppt/charts/chart35.xml" ContentType="application/vnd.openxmlformats-officedocument.drawingml.chart+xml"/>
  <Override PartName="/ppt/notesSlides/notesSlide18.xml" ContentType="application/vnd.openxmlformats-officedocument.presentationml.notesSlide+xml"/>
  <Override PartName="/ppt/charts/chart36.xml" ContentType="application/vnd.openxmlformats-officedocument.drawingml.chart+xml"/>
  <Override PartName="/ppt/theme/themeOverride1.xml" ContentType="application/vnd.openxmlformats-officedocument.themeOverride+xml"/>
  <Override PartName="/ppt/notesSlides/notesSlide19.xml" ContentType="application/vnd.openxmlformats-officedocument.presentationml.notesSlide+xml"/>
  <Override PartName="/ppt/charts/chart37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38.xml" ContentType="application/vnd.openxmlformats-officedocument.drawingml.chart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charts/chart39.xml" ContentType="application/vnd.openxmlformats-officedocument.drawingml.chart+xml"/>
  <Override PartName="/ppt/theme/themeOverride3.xml" ContentType="application/vnd.openxmlformats-officedocument.themeOverride+xml"/>
  <Override PartName="/ppt/notesSlides/notesSlide25.xml" ContentType="application/vnd.openxmlformats-officedocument.presentationml.notesSlide+xml"/>
  <Override PartName="/ppt/charts/chart40.xml" ContentType="application/vnd.openxmlformats-officedocument.drawingml.chart+xml"/>
  <Override PartName="/ppt/theme/themeOverride4.xml" ContentType="application/vnd.openxmlformats-officedocument.themeOverride+xml"/>
  <Override PartName="/ppt/notesSlides/notesSlide26.xml" ContentType="application/vnd.openxmlformats-officedocument.presentationml.notesSlide+xml"/>
  <Override PartName="/ppt/charts/chart41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545" r:id="rId2"/>
    <p:sldId id="546" r:id="rId3"/>
    <p:sldId id="547" r:id="rId4"/>
    <p:sldId id="548" r:id="rId5"/>
    <p:sldId id="549" r:id="rId6"/>
    <p:sldId id="550" r:id="rId7"/>
    <p:sldId id="551" r:id="rId8"/>
    <p:sldId id="552" r:id="rId9"/>
    <p:sldId id="553" r:id="rId10"/>
    <p:sldId id="554" r:id="rId11"/>
    <p:sldId id="555" r:id="rId12"/>
    <p:sldId id="556" r:id="rId13"/>
    <p:sldId id="557" r:id="rId14"/>
    <p:sldId id="558" r:id="rId15"/>
    <p:sldId id="559" r:id="rId16"/>
    <p:sldId id="560" r:id="rId17"/>
    <p:sldId id="561" r:id="rId18"/>
    <p:sldId id="562" r:id="rId19"/>
    <p:sldId id="579" r:id="rId20"/>
    <p:sldId id="580" r:id="rId21"/>
    <p:sldId id="563" r:id="rId22"/>
    <p:sldId id="564" r:id="rId23"/>
    <p:sldId id="577" r:id="rId24"/>
    <p:sldId id="578" r:id="rId25"/>
    <p:sldId id="574" r:id="rId26"/>
    <p:sldId id="573" r:id="rId27"/>
    <p:sldId id="575" r:id="rId28"/>
    <p:sldId id="567" r:id="rId29"/>
    <p:sldId id="566" r:id="rId30"/>
    <p:sldId id="582" r:id="rId3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t Goldfarb" initials="" lastIdx="7" clrIdx="0"/>
  <p:cmAuthor id="1" name="Juan Hernandez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A826"/>
    <a:srgbClr val="1C5EBA"/>
    <a:srgbClr val="218C2B"/>
    <a:srgbClr val="E23F23"/>
    <a:srgbClr val="74CAFD"/>
    <a:srgbClr val="B34C32"/>
    <a:srgbClr val="7E9A3C"/>
    <a:srgbClr val="DDA029"/>
    <a:srgbClr val="4495AF"/>
    <a:srgbClr val="323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0" autoAdjust="0"/>
    <p:restoredTop sz="81714" autoAdjust="0"/>
  </p:normalViewPr>
  <p:slideViewPr>
    <p:cSldViewPr snapToGrid="0" snapToObjects="1">
      <p:cViewPr varScale="1">
        <p:scale>
          <a:sx n="98" d="100"/>
          <a:sy n="98" d="100"/>
        </p:scale>
        <p:origin x="-96" y="-2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3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commentAuthors" Target="commentAuthors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tgoldfarb:Dropbox%20(The%20Sales%20Factory):Charbroil%20Uber%20Segmentation:Final%20Segmentation:Segmentation%20Kmeans%20MG_v2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tgoldfarb:Dropbox%20(The%20Sales%20Factory):Charbroil%20Uber%20Segmentation:Final%20Segmentation:Segmentation%20Kmeans%20MG_v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tgoldfarb:Dropbox%20(The%20Sales%20Factory):Charbroil%20Uber%20Segmentation:Final%20Segmentation:Segmentation%20Kmeans%20MG_v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tgoldfarb:Dropbox%20(The%20Sales%20Factory):Charbroil%20Uber%20Segmentation:Final%20Segmentation:Uber%206.2%20Seg%20Analysi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tgoldfarb:Dropbox%20(The%20Sales%20Factory):Charbroil%20Uber%20Segmentation:Final%20Segmentation:Segmentation%20Kmeans%20MG_v2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tgoldfarb:Dropbox%20(The%20Sales%20Factory):Charbroil%20Uber%20Segmentation:Final%20Segmentation:Segmentation%20Kmeans%20MG_v2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tgoldfarb:Dropbox%20(The%20Sales%20Factory):Charbroil%20Uber%20Segmentation:Final%20Segmentation:Segmentation%20Kmeans%20MG_v2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tgoldfarb:Dropbox%20(The%20Sales%20Factory):Charbroil%20Uber%20Segmentation:Final%20Segmentation:Segmentation%20Kmeans%20MG_v2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tgoldfarb:Dropbox%20(The%20Sales%20Factory):Charbroil%20Uber%20Segmentation:Final%20Segmentation:Segmentation%20Kmeans%20MG_v2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tgoldfarb:Dropbox%20(The%20Sales%20Factory):Charbroil%20Uber%20Segmentation:Final%20Segmentation:Segmentation%20Kmeans%20MG_v2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tgoldfarb:Dropbox%20(The%20Sales%20Factory):Charbroil%20Uber%20Segmentation:Final%20Segmentation:Segmentation%20Kmeans%20MG_v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tgoldfarb:Dropbox%20(The%20Sales%20Factory):Charbroil%20Uber%20Segmentation:Final%20Segmentation:Segmentation%20Kmeans%20MG_v2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tgoldfarb:Dropbox%20(The%20Sales%20Factory):Charbroil%20Uber%20Segmentation:Final%20Segmentation:Uber%206.2%20Seg%20Analysis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tgoldfarb:Dropbox%20(The%20Sales%20Factory):Charbroil%20Uber%20Segmentation:Final%20Segmentation:Segmentation%20Kmeans%20MG_v2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tgoldfarb:Dropbox%20(The%20Sales%20Factory):Charbroil%20Uber%20Segmentation:Final%20Segmentation:Segmentation%20Kmeans%20MG_v2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tgoldfarb:Dropbox%20(The%20Sales%20Factory):Charbroil%20Uber%20Segmentation:Final%20Segmentation:Uber%206.2%20Seg%20Analysis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tgoldfarb:Dropbox%20(The%20Sales%20Factory):Charbroil%20Uber%20Segmentation:Final%20Segmentation:Segmentation%20Kmeans%20MG_v2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tgoldfarb:Dropbox%20(The%20Sales%20Factory):MATT%20G:CHARBROIL:Segmentation%20Kmeans%20MG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tgoldfarb:Dropbox%20(The%20Sales%20Factory):Charbroil%20Uber%20Segmentation:Final%20Segmentation:Segmentation%20Kmeans%20MG_v2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tgoldfarb:Dropbox%20(The%20Sales%20Factory):Charbroil%20Uber%20Segmentation:Final%20Segmentation:Segmentation%20Kmeans%20MG_v2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tgoldfarb:Dropbox%20(The%20Sales%20Factory):Charbroil%20Uber%20Segmentation:Final%20Segmentation:Uber%206.2%20Seg%20Analysis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tgoldfarb:Dropbox%20(The%20Sales%20Factory):Charbroil%20Uber%20Segmentation:Final%20Segmentation:Segmentation%20Kmeans%20MG_v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tgoldfarb:Dropbox%20(The%20Sales%20Factory):Charbroil%20Uber%20Segmentation:Final%20Segmentation:Segmentation%20Kmeans%20MG_v2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tgoldfarb:Dropbox%20(The%20Sales%20Factory):Charbroil%20Uber%20Segmentation:Final%20Segmentation:Segmentation%20Kmeans%20MG_v2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tgoldfarb:Dropbox%20(The%20Sales%20Factory):Charbroil%20Uber%20Segmentation:Final%20Segmentation:Uber%206.1%20Seg%20Analysis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tgoldfarb:Dropbox%20(The%20Sales%20Factory):Charbroil%20Uber%20Segmentation:Final%20Segmentation:Uber%206.1%20Seg%20Analysis_MG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tgoldfarb:Dropbox%20(The%20Sales%20Factory):Charbroil%20Uber%20Segmentation:Final%20Segmentation:Uber%206.1%20Seg%20Analysis_MG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tgoldfarb:Library:Containers:com.apple.mail:Data:Library:Mail%20Downloads:9812C0C9-5D9B-4799-BB4C-B319C77C1724:CB%20Feature%20Preference%20Ind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tgoldfarb:Library:Containers:com.apple.mail:Data:Library:Mail%20Downloads:9812C0C9-5D9B-4799-BB4C-B319C77C1724:CB%20Feature%20Preference%20Ind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juanh:Dropbox%20(The%20Sales%20Factory):Charbroil%20Pt2:Charbroil%20Part%202%20Analysis_v5.1%20jjhg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xwong:Dropbox%20(The%20Sales%20Factory):Charbroil%20Pt2:Charbroil%20Part%202%20Analysis_v4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juanh:Dropbox%20(The%20Sales%20Factory):Charbroil%20Pt2:Charbroil%20Part%202%20Analysis_v5%20jjhg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juanh:Dropbox%20(The%20Sales%20Factory):Charbroil%20Pt2:Charbroil%20Part%202%20Analysis_v5%20jjhg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tgoldfarb:Dropbox%20(The%20Sales%20Factory):Charbroil%20Uber%20Segmentation:Final%20Segmentation:Segmentation%20Kmeans%20MG_v2.xlsx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Macintosh%20HD:Users:juanh:Dropbox%20(The%20Sales%20Factory):Charbroil%20Pt2:Charbroil%20Part%202%20Analysis_v5.1%20jjhg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Macintosh%20HD:Users:juanh:Dropbox%20(The%20Sales%20Factory):Charbroil%20Pt2:Charbroil%20Part%202%20Analysis_v5%20jjhg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tgoldfarb:Dropbox%20(The%20Sales%20Factory):Charbroil%20Uber%20Segmentation:Final%20Segmentation:Uber%206.2%20Seg%20Analysi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tgoldfarb:Dropbox%20(The%20Sales%20Factory):Charbroil%20Uber%20Segmentation:Final%20Segmentation:Uber%206.2%20Seg%20Analysi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tgoldfarb:Dropbox%20(The%20Sales%20Factory):Charbroil%20Uber%20Segmentation:Final%20Segmentation:Segmentation%20Kmeans%20MG_v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tgoldfarb:Dropbox%20(The%20Sales%20Factory):Charbroil%20Uber%20Segmentation:Final%20Segmentation:Segmentation%20Kmeans%20MG_v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tgoldfarb:Dropbox%20(The%20Sales%20Factory):Charbroil%20Uber%20Segmentation:Final%20Segmentation:Segmentation%20Kmeans%20MG_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'New 6'!$A$75</c:f>
              <c:strCache>
                <c:ptCount val="1"/>
                <c:pt idx="0">
                  <c:v>Urban</c:v>
                </c:pt>
              </c:strCache>
            </c:strRef>
          </c:tx>
          <c:invertIfNegative val="0"/>
          <c:cat>
            <c:strRef>
              <c:f>('New 6'!$D$74,'New 6'!$H$74)</c:f>
              <c:strCache>
                <c:ptCount val="2"/>
                <c:pt idx="0">
                  <c:v>Crowd Pleasers</c:v>
                </c:pt>
                <c:pt idx="1">
                  <c:v>All</c:v>
                </c:pt>
              </c:strCache>
            </c:strRef>
          </c:cat>
          <c:val>
            <c:numRef>
              <c:f>('New 6'!$D$75,'New 6'!$H$75)</c:f>
              <c:numCache>
                <c:formatCode>0%</c:formatCode>
                <c:ptCount val="2"/>
                <c:pt idx="0">
                  <c:v>0.2105</c:v>
                </c:pt>
                <c:pt idx="1">
                  <c:v>0.1889</c:v>
                </c:pt>
              </c:numCache>
            </c:numRef>
          </c:val>
        </c:ser>
        <c:ser>
          <c:idx val="1"/>
          <c:order val="1"/>
          <c:tx>
            <c:strRef>
              <c:f>'New 6'!$A$76</c:f>
              <c:strCache>
                <c:ptCount val="1"/>
                <c:pt idx="0">
                  <c:v>Suburban</c:v>
                </c:pt>
              </c:strCache>
            </c:strRef>
          </c:tx>
          <c:invertIfNegative val="0"/>
          <c:cat>
            <c:strRef>
              <c:f>('New 6'!$D$74,'New 6'!$H$74)</c:f>
              <c:strCache>
                <c:ptCount val="2"/>
                <c:pt idx="0">
                  <c:v>Crowd Pleasers</c:v>
                </c:pt>
                <c:pt idx="1">
                  <c:v>All</c:v>
                </c:pt>
              </c:strCache>
            </c:strRef>
          </c:cat>
          <c:val>
            <c:numRef>
              <c:f>('New 6'!$D$76,'New 6'!$H$76)</c:f>
              <c:numCache>
                <c:formatCode>0%</c:formatCode>
                <c:ptCount val="2"/>
                <c:pt idx="0">
                  <c:v>0.5877</c:v>
                </c:pt>
                <c:pt idx="1">
                  <c:v>0.6268</c:v>
                </c:pt>
              </c:numCache>
            </c:numRef>
          </c:val>
        </c:ser>
        <c:ser>
          <c:idx val="2"/>
          <c:order val="2"/>
          <c:tx>
            <c:strRef>
              <c:f>'New 6'!$A$77</c:f>
              <c:strCache>
                <c:ptCount val="1"/>
                <c:pt idx="0">
                  <c:v>Rural</c:v>
                </c:pt>
              </c:strCache>
            </c:strRef>
          </c:tx>
          <c:invertIfNegative val="0"/>
          <c:cat>
            <c:strRef>
              <c:f>('New 6'!$D$74,'New 6'!$H$74)</c:f>
              <c:strCache>
                <c:ptCount val="2"/>
                <c:pt idx="0">
                  <c:v>Crowd Pleasers</c:v>
                </c:pt>
                <c:pt idx="1">
                  <c:v>All</c:v>
                </c:pt>
              </c:strCache>
            </c:strRef>
          </c:cat>
          <c:val>
            <c:numRef>
              <c:f>('New 6'!$D$77,'New 6'!$H$77)</c:f>
              <c:numCache>
                <c:formatCode>0%</c:formatCode>
                <c:ptCount val="2"/>
                <c:pt idx="0">
                  <c:v>0.2018</c:v>
                </c:pt>
                <c:pt idx="1">
                  <c:v>0.1843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739630024"/>
        <c:axId val="1328577528"/>
      </c:barChart>
      <c:catAx>
        <c:axId val="1739630024"/>
        <c:scaling>
          <c:orientation val="minMax"/>
        </c:scaling>
        <c:delete val="0"/>
        <c:axPos val="b"/>
        <c:majorTickMark val="out"/>
        <c:minorTickMark val="none"/>
        <c:tickLblPos val="nextTo"/>
        <c:crossAx val="1328577528"/>
        <c:crosses val="autoZero"/>
        <c:auto val="1"/>
        <c:lblAlgn val="ctr"/>
        <c:lblOffset val="100"/>
        <c:noMultiLvlLbl val="0"/>
      </c:catAx>
      <c:valAx>
        <c:axId val="13285775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739630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1119788002649"/>
          <c:y val="0.279261264811558"/>
          <c:w val="0.233004708762037"/>
          <c:h val="0.44147686222423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6290FD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E284A5"/>
              </a:solidFill>
              <a:ln>
                <a:solidFill>
                  <a:schemeClr val="bg1"/>
                </a:solidFill>
              </a:ln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'New 6'!$E$11:$E$12</c:f>
              <c:numCache>
                <c:formatCode>0%</c:formatCode>
                <c:ptCount val="2"/>
                <c:pt idx="0">
                  <c:v>0.817</c:v>
                </c:pt>
                <c:pt idx="1">
                  <c:v>0.183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'New 6'!$A$75</c:f>
              <c:strCache>
                <c:ptCount val="1"/>
                <c:pt idx="0">
                  <c:v>Urban</c:v>
                </c:pt>
              </c:strCache>
            </c:strRef>
          </c:tx>
          <c:invertIfNegative val="0"/>
          <c:cat>
            <c:strRef>
              <c:f>('New 6'!$C$74,'New 6'!$H$74)</c:f>
              <c:strCache>
                <c:ptCount val="2"/>
                <c:pt idx="0">
                  <c:v>Mavericks</c:v>
                </c:pt>
                <c:pt idx="1">
                  <c:v>All</c:v>
                </c:pt>
              </c:strCache>
            </c:strRef>
          </c:cat>
          <c:val>
            <c:numRef>
              <c:f>('New 6'!$C$75,'New 6'!$H$75)</c:f>
              <c:numCache>
                <c:formatCode>0%</c:formatCode>
                <c:ptCount val="2"/>
                <c:pt idx="0">
                  <c:v>0.222</c:v>
                </c:pt>
                <c:pt idx="1">
                  <c:v>0.1889</c:v>
                </c:pt>
              </c:numCache>
            </c:numRef>
          </c:val>
        </c:ser>
        <c:ser>
          <c:idx val="1"/>
          <c:order val="1"/>
          <c:tx>
            <c:strRef>
              <c:f>'New 6'!$A$76</c:f>
              <c:strCache>
                <c:ptCount val="1"/>
                <c:pt idx="0">
                  <c:v>Suburban</c:v>
                </c:pt>
              </c:strCache>
            </c:strRef>
          </c:tx>
          <c:invertIfNegative val="0"/>
          <c:cat>
            <c:strRef>
              <c:f>('New 6'!$C$74,'New 6'!$H$74)</c:f>
              <c:strCache>
                <c:ptCount val="2"/>
                <c:pt idx="0">
                  <c:v>Mavericks</c:v>
                </c:pt>
                <c:pt idx="1">
                  <c:v>All</c:v>
                </c:pt>
              </c:strCache>
            </c:strRef>
          </c:cat>
          <c:val>
            <c:numRef>
              <c:f>('New 6'!$C$76,'New 6'!$H$76)</c:f>
              <c:numCache>
                <c:formatCode>0%</c:formatCode>
                <c:ptCount val="2"/>
                <c:pt idx="0">
                  <c:v>0.6515</c:v>
                </c:pt>
                <c:pt idx="1">
                  <c:v>0.6268</c:v>
                </c:pt>
              </c:numCache>
            </c:numRef>
          </c:val>
        </c:ser>
        <c:ser>
          <c:idx val="2"/>
          <c:order val="2"/>
          <c:tx>
            <c:strRef>
              <c:f>'New 6'!$A$77</c:f>
              <c:strCache>
                <c:ptCount val="1"/>
                <c:pt idx="0">
                  <c:v>Rural</c:v>
                </c:pt>
              </c:strCache>
            </c:strRef>
          </c:tx>
          <c:invertIfNegative val="0"/>
          <c:cat>
            <c:strRef>
              <c:f>('New 6'!$C$74,'New 6'!$H$74)</c:f>
              <c:strCache>
                <c:ptCount val="2"/>
                <c:pt idx="0">
                  <c:v>Mavericks</c:v>
                </c:pt>
                <c:pt idx="1">
                  <c:v>All</c:v>
                </c:pt>
              </c:strCache>
            </c:strRef>
          </c:cat>
          <c:val>
            <c:numRef>
              <c:f>('New 6'!$C$77,'New 6'!$H$77)</c:f>
              <c:numCache>
                <c:formatCode>0%</c:formatCode>
                <c:ptCount val="2"/>
                <c:pt idx="0">
                  <c:v>0.1266</c:v>
                </c:pt>
                <c:pt idx="1">
                  <c:v>0.1843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-2090508776"/>
        <c:axId val="1437092200"/>
      </c:barChart>
      <c:catAx>
        <c:axId val="-2090508776"/>
        <c:scaling>
          <c:orientation val="minMax"/>
        </c:scaling>
        <c:delete val="0"/>
        <c:axPos val="b"/>
        <c:majorTickMark val="out"/>
        <c:minorTickMark val="none"/>
        <c:tickLblPos val="nextTo"/>
        <c:crossAx val="1437092200"/>
        <c:crosses val="autoZero"/>
        <c:auto val="1"/>
        <c:lblAlgn val="ctr"/>
        <c:lblOffset val="100"/>
        <c:noMultiLvlLbl val="0"/>
      </c:catAx>
      <c:valAx>
        <c:axId val="14370922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0905087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'Griller Description'!$B$47</c:f>
              <c:strCache>
                <c:ptCount val="1"/>
                <c:pt idx="0">
                  <c:v>Mavericks</c:v>
                </c:pt>
              </c:strCache>
            </c:strRef>
          </c:tx>
          <c:spPr>
            <a:solidFill>
              <a:srgbClr val="890E1A"/>
            </a:solidFill>
          </c:spPr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'Griller Description'!$A$48:$A$51</c:f>
              <c:strCache>
                <c:ptCount val="4"/>
                <c:pt idx="0">
                  <c:v>Health </c:v>
                </c:pt>
                <c:pt idx="1">
                  <c:v>Experience</c:v>
                </c:pt>
                <c:pt idx="2">
                  <c:v>Convenience </c:v>
                </c:pt>
                <c:pt idx="3">
                  <c:v>Taste </c:v>
                </c:pt>
              </c:strCache>
            </c:strRef>
          </c:cat>
          <c:val>
            <c:numRef>
              <c:f>'Griller Description'!$B$48:$B$51</c:f>
              <c:numCache>
                <c:formatCode>#,##0.00</c:formatCode>
                <c:ptCount val="4"/>
                <c:pt idx="0">
                  <c:v>17.9917012</c:v>
                </c:pt>
                <c:pt idx="1">
                  <c:v>20.0788382</c:v>
                </c:pt>
                <c:pt idx="2">
                  <c:v>22.093361</c:v>
                </c:pt>
                <c:pt idx="3">
                  <c:v>39.8360996</c:v>
                </c:pt>
              </c:numCache>
            </c:numRef>
          </c:val>
        </c:ser>
        <c:ser>
          <c:idx val="1"/>
          <c:order val="1"/>
          <c:tx>
            <c:strRef>
              <c:f>'Griller Description'!$H$47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'Griller Description'!$A$48:$A$51</c:f>
              <c:strCache>
                <c:ptCount val="4"/>
                <c:pt idx="0">
                  <c:v>Health </c:v>
                </c:pt>
                <c:pt idx="1">
                  <c:v>Experience</c:v>
                </c:pt>
                <c:pt idx="2">
                  <c:v>Convenience </c:v>
                </c:pt>
                <c:pt idx="3">
                  <c:v>Taste </c:v>
                </c:pt>
              </c:strCache>
            </c:strRef>
          </c:cat>
          <c:val>
            <c:numRef>
              <c:f>'Griller Description'!$H$48:$H$51</c:f>
              <c:numCache>
                <c:formatCode>#,##0.00</c:formatCode>
                <c:ptCount val="4"/>
                <c:pt idx="0">
                  <c:v>17.738933</c:v>
                </c:pt>
                <c:pt idx="1">
                  <c:v>18.6021566</c:v>
                </c:pt>
                <c:pt idx="2">
                  <c:v>22.68842219999998</c:v>
                </c:pt>
                <c:pt idx="3">
                  <c:v>40.9704881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30786344"/>
        <c:axId val="833945800"/>
      </c:barChart>
      <c:catAx>
        <c:axId val="1730786344"/>
        <c:scaling>
          <c:orientation val="minMax"/>
        </c:scaling>
        <c:delete val="0"/>
        <c:axPos val="b"/>
        <c:majorTickMark val="out"/>
        <c:minorTickMark val="none"/>
        <c:tickLblPos val="nextTo"/>
        <c:crossAx val="833945800"/>
        <c:crosses val="autoZero"/>
        <c:auto val="1"/>
        <c:lblAlgn val="ctr"/>
        <c:lblOffset val="100"/>
        <c:noMultiLvlLbl val="0"/>
      </c:catAx>
      <c:valAx>
        <c:axId val="833945800"/>
        <c:scaling>
          <c:orientation val="minMax"/>
        </c:scaling>
        <c:delete val="1"/>
        <c:axPos val="l"/>
        <c:majorGridlines/>
        <c:numFmt formatCode="#,##0.00" sourceLinked="1"/>
        <c:majorTickMark val="out"/>
        <c:minorTickMark val="none"/>
        <c:tickLblPos val="nextTo"/>
        <c:crossAx val="1730786344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435147459126"/>
          <c:y val="0.132615997688169"/>
          <c:w val="0.836314995578827"/>
          <c:h val="0.680861551791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'New 6'!$C$65</c:f>
              <c:strCache>
                <c:ptCount val="1"/>
                <c:pt idx="0">
                  <c:v>Mavericks</c:v>
                </c:pt>
              </c:strCache>
            </c:strRef>
          </c:tx>
          <c:spPr>
            <a:solidFill>
              <a:srgbClr val="770D15"/>
            </a:solidFill>
          </c:spPr>
          <c:invertIfNegative val="0"/>
          <c:cat>
            <c:strRef>
              <c:f>'New 6'!$A$66:$A$71</c:f>
              <c:strCache>
                <c:ptCount val="6"/>
                <c:pt idx="0">
                  <c:v>Less than $30,000</c:v>
                </c:pt>
                <c:pt idx="1">
                  <c:v>$30,000 to $49,999</c:v>
                </c:pt>
                <c:pt idx="2">
                  <c:v>$50,000 to $69,999</c:v>
                </c:pt>
                <c:pt idx="3">
                  <c:v>$70,000 to $99,999</c:v>
                </c:pt>
                <c:pt idx="4">
                  <c:v>$100,000 to $149,999</c:v>
                </c:pt>
                <c:pt idx="5">
                  <c:v>$150,000+</c:v>
                </c:pt>
              </c:strCache>
            </c:strRef>
          </c:cat>
          <c:val>
            <c:numRef>
              <c:f>'New 6'!$C$66:$C$71</c:f>
              <c:numCache>
                <c:formatCode>0%</c:formatCode>
                <c:ptCount val="6"/>
                <c:pt idx="0">
                  <c:v>0.0996</c:v>
                </c:pt>
                <c:pt idx="1">
                  <c:v>0.1867</c:v>
                </c:pt>
                <c:pt idx="2">
                  <c:v>0.1722</c:v>
                </c:pt>
                <c:pt idx="3">
                  <c:v>0.2365</c:v>
                </c:pt>
                <c:pt idx="4">
                  <c:v>0.1929</c:v>
                </c:pt>
                <c:pt idx="5">
                  <c:v>0.112</c:v>
                </c:pt>
              </c:numCache>
            </c:numRef>
          </c:val>
        </c:ser>
        <c:ser>
          <c:idx val="1"/>
          <c:order val="1"/>
          <c:tx>
            <c:strRef>
              <c:f>'New 6'!$H$65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'New 6'!$A$66:$A$71</c:f>
              <c:strCache>
                <c:ptCount val="6"/>
                <c:pt idx="0">
                  <c:v>Less than $30,000</c:v>
                </c:pt>
                <c:pt idx="1">
                  <c:v>$30,000 to $49,999</c:v>
                </c:pt>
                <c:pt idx="2">
                  <c:v>$50,000 to $69,999</c:v>
                </c:pt>
                <c:pt idx="3">
                  <c:v>$70,000 to $99,999</c:v>
                </c:pt>
                <c:pt idx="4">
                  <c:v>$100,000 to $149,999</c:v>
                </c:pt>
                <c:pt idx="5">
                  <c:v>$150,000+</c:v>
                </c:pt>
              </c:strCache>
            </c:strRef>
          </c:cat>
          <c:val>
            <c:numRef>
              <c:f>'New 6'!$H$66:$H$71</c:f>
              <c:numCache>
                <c:formatCode>0%</c:formatCode>
                <c:ptCount val="6"/>
                <c:pt idx="0">
                  <c:v>0.1132</c:v>
                </c:pt>
                <c:pt idx="1">
                  <c:v>0.1883</c:v>
                </c:pt>
                <c:pt idx="2">
                  <c:v>0.1945</c:v>
                </c:pt>
                <c:pt idx="3">
                  <c:v>0.2361</c:v>
                </c:pt>
                <c:pt idx="4">
                  <c:v>0.1661</c:v>
                </c:pt>
                <c:pt idx="5">
                  <c:v>0.1018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3046104"/>
        <c:axId val="1673049080"/>
      </c:barChart>
      <c:catAx>
        <c:axId val="1673046104"/>
        <c:scaling>
          <c:orientation val="minMax"/>
        </c:scaling>
        <c:delete val="0"/>
        <c:axPos val="b"/>
        <c:majorTickMark val="out"/>
        <c:minorTickMark val="none"/>
        <c:tickLblPos val="nextTo"/>
        <c:crossAx val="1673049080"/>
        <c:crosses val="autoZero"/>
        <c:auto val="1"/>
        <c:lblAlgn val="ctr"/>
        <c:lblOffset val="100"/>
        <c:noMultiLvlLbl val="0"/>
      </c:catAx>
      <c:valAx>
        <c:axId val="16730490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673046104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6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'New 6'!$C$19</c:f>
              <c:strCache>
                <c:ptCount val="1"/>
                <c:pt idx="0">
                  <c:v>Mavericks</c:v>
                </c:pt>
              </c:strCache>
            </c:strRef>
          </c:tx>
          <c:spPr>
            <a:solidFill>
              <a:srgbClr val="770D15"/>
            </a:solidFill>
          </c:spPr>
          <c:invertIfNegative val="0"/>
          <c:cat>
            <c:strRef>
              <c:f>'New 6'!$A$20:$A$26</c:f>
              <c:strCache>
                <c:ptCount val="7"/>
                <c:pt idx="0">
                  <c:v>Under 21</c:v>
                </c:pt>
                <c:pt idx="1">
                  <c:v>21 to 24</c:v>
                </c:pt>
                <c:pt idx="2">
                  <c:v>25 to 34</c:v>
                </c:pt>
                <c:pt idx="3">
                  <c:v>35 to 44</c:v>
                </c:pt>
                <c:pt idx="4">
                  <c:v>45 to 54</c:v>
                </c:pt>
                <c:pt idx="5">
                  <c:v>55 to 64</c:v>
                </c:pt>
                <c:pt idx="6">
                  <c:v>65 or over</c:v>
                </c:pt>
              </c:strCache>
            </c:strRef>
          </c:cat>
          <c:val>
            <c:numRef>
              <c:f>'New 6'!$C$20:$C$26</c:f>
              <c:numCache>
                <c:formatCode>0%</c:formatCode>
                <c:ptCount val="7"/>
                <c:pt idx="0">
                  <c:v>0.0062</c:v>
                </c:pt>
                <c:pt idx="1">
                  <c:v>0.0622</c:v>
                </c:pt>
                <c:pt idx="2">
                  <c:v>0.2199</c:v>
                </c:pt>
                <c:pt idx="3">
                  <c:v>0.2282</c:v>
                </c:pt>
                <c:pt idx="4">
                  <c:v>0.2427</c:v>
                </c:pt>
                <c:pt idx="5">
                  <c:v>0.1556</c:v>
                </c:pt>
                <c:pt idx="6">
                  <c:v>0.0851</c:v>
                </c:pt>
              </c:numCache>
            </c:numRef>
          </c:val>
        </c:ser>
        <c:ser>
          <c:idx val="1"/>
          <c:order val="1"/>
          <c:tx>
            <c:strRef>
              <c:f>'New 6'!$H$19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'New 6'!$A$20:$A$26</c:f>
              <c:strCache>
                <c:ptCount val="7"/>
                <c:pt idx="0">
                  <c:v>Under 21</c:v>
                </c:pt>
                <c:pt idx="1">
                  <c:v>21 to 24</c:v>
                </c:pt>
                <c:pt idx="2">
                  <c:v>25 to 34</c:v>
                </c:pt>
                <c:pt idx="3">
                  <c:v>35 to 44</c:v>
                </c:pt>
                <c:pt idx="4">
                  <c:v>45 to 54</c:v>
                </c:pt>
                <c:pt idx="5">
                  <c:v>55 to 64</c:v>
                </c:pt>
                <c:pt idx="6">
                  <c:v>65 or over</c:v>
                </c:pt>
              </c:strCache>
            </c:strRef>
          </c:cat>
          <c:val>
            <c:numRef>
              <c:f>'New 6'!$H$20:$H$26</c:f>
              <c:numCache>
                <c:formatCode>0%</c:formatCode>
                <c:ptCount val="7"/>
                <c:pt idx="0">
                  <c:v>0.0046</c:v>
                </c:pt>
                <c:pt idx="1">
                  <c:v>0.0358</c:v>
                </c:pt>
                <c:pt idx="2">
                  <c:v>0.1422</c:v>
                </c:pt>
                <c:pt idx="3">
                  <c:v>0.178</c:v>
                </c:pt>
                <c:pt idx="4">
                  <c:v>0.2167</c:v>
                </c:pt>
                <c:pt idx="5">
                  <c:v>0.2173</c:v>
                </c:pt>
                <c:pt idx="6">
                  <c:v>0.2053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3737896"/>
        <c:axId val="1673740872"/>
      </c:barChart>
      <c:catAx>
        <c:axId val="1673737896"/>
        <c:scaling>
          <c:orientation val="minMax"/>
        </c:scaling>
        <c:delete val="0"/>
        <c:axPos val="b"/>
        <c:majorTickMark val="out"/>
        <c:minorTickMark val="none"/>
        <c:tickLblPos val="nextTo"/>
        <c:crossAx val="1673740872"/>
        <c:crosses val="autoZero"/>
        <c:auto val="1"/>
        <c:lblAlgn val="ctr"/>
        <c:lblOffset val="100"/>
        <c:noMultiLvlLbl val="0"/>
      </c:catAx>
      <c:valAx>
        <c:axId val="16737408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673737896"/>
        <c:crosses val="autoZero"/>
        <c:crossBetween val="between"/>
      </c:valAx>
      <c:spPr>
        <a:solidFill>
          <a:srgbClr val="F2F2F2"/>
        </a:solidFill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6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2750043565329"/>
          <c:y val="0.001559130970095"/>
          <c:w val="0.6915167590823"/>
          <c:h val="0.998440869029905"/>
        </c:manualLayout>
      </c:layout>
      <c:pie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6290FD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E284A5"/>
              </a:solidFill>
              <a:ln>
                <a:solidFill>
                  <a:schemeClr val="bg1"/>
                </a:solidFill>
              </a:ln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'New 6'!$C$11:$C$12</c:f>
              <c:numCache>
                <c:formatCode>0%</c:formatCode>
                <c:ptCount val="2"/>
                <c:pt idx="0">
                  <c:v>0.7012</c:v>
                </c:pt>
                <c:pt idx="1">
                  <c:v>0.2988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256202822168"/>
          <c:y val="0.104945680406944"/>
          <c:w val="0.715794373523986"/>
          <c:h val="0.5837063883049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'New 6'!$F$19</c:f>
              <c:strCache>
                <c:ptCount val="1"/>
                <c:pt idx="0">
                  <c:v>Dashing Diners</c:v>
                </c:pt>
              </c:strCache>
            </c:strRef>
          </c:tx>
          <c:spPr>
            <a:solidFill>
              <a:srgbClr val="177E22"/>
            </a:solidFill>
          </c:spPr>
          <c:invertIfNegative val="0"/>
          <c:cat>
            <c:strRef>
              <c:f>'New 6'!$A$20:$A$26</c:f>
              <c:strCache>
                <c:ptCount val="7"/>
                <c:pt idx="0">
                  <c:v>Under 21</c:v>
                </c:pt>
                <c:pt idx="1">
                  <c:v>21 to 24</c:v>
                </c:pt>
                <c:pt idx="2">
                  <c:v>25 to 34</c:v>
                </c:pt>
                <c:pt idx="3">
                  <c:v>35 to 44</c:v>
                </c:pt>
                <c:pt idx="4">
                  <c:v>45 to 54</c:v>
                </c:pt>
                <c:pt idx="5">
                  <c:v>55 to 64</c:v>
                </c:pt>
                <c:pt idx="6">
                  <c:v>65 or over</c:v>
                </c:pt>
              </c:strCache>
            </c:strRef>
          </c:cat>
          <c:val>
            <c:numRef>
              <c:f>'New 6'!$F$20:$F$26</c:f>
              <c:numCache>
                <c:formatCode>0%</c:formatCode>
                <c:ptCount val="7"/>
                <c:pt idx="0">
                  <c:v>0.0</c:v>
                </c:pt>
                <c:pt idx="1">
                  <c:v>0.0197</c:v>
                </c:pt>
                <c:pt idx="2">
                  <c:v>0.0724</c:v>
                </c:pt>
                <c:pt idx="3">
                  <c:v>0.1447</c:v>
                </c:pt>
                <c:pt idx="4">
                  <c:v>0.2237</c:v>
                </c:pt>
                <c:pt idx="5">
                  <c:v>0.2105</c:v>
                </c:pt>
                <c:pt idx="6">
                  <c:v>0.3289</c:v>
                </c:pt>
              </c:numCache>
            </c:numRef>
          </c:val>
        </c:ser>
        <c:ser>
          <c:idx val="1"/>
          <c:order val="1"/>
          <c:tx>
            <c:strRef>
              <c:f>'New 6'!$H$19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'New 6'!$A$20:$A$26</c:f>
              <c:strCache>
                <c:ptCount val="7"/>
                <c:pt idx="0">
                  <c:v>Under 21</c:v>
                </c:pt>
                <c:pt idx="1">
                  <c:v>21 to 24</c:v>
                </c:pt>
                <c:pt idx="2">
                  <c:v>25 to 34</c:v>
                </c:pt>
                <c:pt idx="3">
                  <c:v>35 to 44</c:v>
                </c:pt>
                <c:pt idx="4">
                  <c:v>45 to 54</c:v>
                </c:pt>
                <c:pt idx="5">
                  <c:v>55 to 64</c:v>
                </c:pt>
                <c:pt idx="6">
                  <c:v>65 or over</c:v>
                </c:pt>
              </c:strCache>
            </c:strRef>
          </c:cat>
          <c:val>
            <c:numRef>
              <c:f>'New 6'!$H$20:$H$26</c:f>
              <c:numCache>
                <c:formatCode>0%</c:formatCode>
                <c:ptCount val="7"/>
                <c:pt idx="0">
                  <c:v>0.0046</c:v>
                </c:pt>
                <c:pt idx="1">
                  <c:v>0.0358</c:v>
                </c:pt>
                <c:pt idx="2">
                  <c:v>0.1422</c:v>
                </c:pt>
                <c:pt idx="3">
                  <c:v>0.178</c:v>
                </c:pt>
                <c:pt idx="4">
                  <c:v>0.2167</c:v>
                </c:pt>
                <c:pt idx="5">
                  <c:v>0.2173</c:v>
                </c:pt>
                <c:pt idx="6">
                  <c:v>0.2053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0292952"/>
        <c:axId val="1435504472"/>
      </c:barChart>
      <c:catAx>
        <c:axId val="-20902929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435504472"/>
        <c:crosses val="autoZero"/>
        <c:auto val="1"/>
        <c:lblAlgn val="ctr"/>
        <c:lblOffset val="100"/>
        <c:noMultiLvlLbl val="0"/>
      </c:catAx>
      <c:valAx>
        <c:axId val="14355044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090292952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'New 6'!$F$65</c:f>
              <c:strCache>
                <c:ptCount val="1"/>
                <c:pt idx="0">
                  <c:v>Dashing Diners</c:v>
                </c:pt>
              </c:strCache>
            </c:strRef>
          </c:tx>
          <c:spPr>
            <a:solidFill>
              <a:srgbClr val="177E22"/>
            </a:solidFill>
          </c:spPr>
          <c:invertIfNegative val="0"/>
          <c:cat>
            <c:strRef>
              <c:f>'New 6'!$A$66:$A$71</c:f>
              <c:strCache>
                <c:ptCount val="6"/>
                <c:pt idx="0">
                  <c:v>Less than $30,000</c:v>
                </c:pt>
                <c:pt idx="1">
                  <c:v>$30,000 to $49,999</c:v>
                </c:pt>
                <c:pt idx="2">
                  <c:v>$50,000 to $69,999</c:v>
                </c:pt>
                <c:pt idx="3">
                  <c:v>$70,000 to $99,999</c:v>
                </c:pt>
                <c:pt idx="4">
                  <c:v>$100,000 to $149,999</c:v>
                </c:pt>
                <c:pt idx="5">
                  <c:v>$150,000+</c:v>
                </c:pt>
              </c:strCache>
            </c:strRef>
          </c:cat>
          <c:val>
            <c:numRef>
              <c:f>'New 6'!$F$66:$F$71</c:f>
              <c:numCache>
                <c:formatCode>0%</c:formatCode>
                <c:ptCount val="6"/>
                <c:pt idx="0">
                  <c:v>0.1118</c:v>
                </c:pt>
                <c:pt idx="1">
                  <c:v>0.1842</c:v>
                </c:pt>
                <c:pt idx="2">
                  <c:v>0.2039</c:v>
                </c:pt>
                <c:pt idx="3">
                  <c:v>0.2434</c:v>
                </c:pt>
                <c:pt idx="4">
                  <c:v>0.1776</c:v>
                </c:pt>
                <c:pt idx="5">
                  <c:v>0.0789</c:v>
                </c:pt>
              </c:numCache>
            </c:numRef>
          </c:val>
        </c:ser>
        <c:ser>
          <c:idx val="1"/>
          <c:order val="1"/>
          <c:tx>
            <c:strRef>
              <c:f>'New 6'!$H$65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rgbClr val="404040"/>
            </a:solidFill>
          </c:spPr>
          <c:invertIfNegative val="0"/>
          <c:cat>
            <c:strRef>
              <c:f>'New 6'!$A$66:$A$71</c:f>
              <c:strCache>
                <c:ptCount val="6"/>
                <c:pt idx="0">
                  <c:v>Less than $30,000</c:v>
                </c:pt>
                <c:pt idx="1">
                  <c:v>$30,000 to $49,999</c:v>
                </c:pt>
                <c:pt idx="2">
                  <c:v>$50,000 to $69,999</c:v>
                </c:pt>
                <c:pt idx="3">
                  <c:v>$70,000 to $99,999</c:v>
                </c:pt>
                <c:pt idx="4">
                  <c:v>$100,000 to $149,999</c:v>
                </c:pt>
                <c:pt idx="5">
                  <c:v>$150,000+</c:v>
                </c:pt>
              </c:strCache>
            </c:strRef>
          </c:cat>
          <c:val>
            <c:numRef>
              <c:f>'New 6'!$H$66:$H$71</c:f>
              <c:numCache>
                <c:formatCode>0%</c:formatCode>
                <c:ptCount val="6"/>
                <c:pt idx="0">
                  <c:v>0.1132</c:v>
                </c:pt>
                <c:pt idx="1">
                  <c:v>0.1883</c:v>
                </c:pt>
                <c:pt idx="2">
                  <c:v>0.1945</c:v>
                </c:pt>
                <c:pt idx="3">
                  <c:v>0.2361</c:v>
                </c:pt>
                <c:pt idx="4">
                  <c:v>0.1661</c:v>
                </c:pt>
                <c:pt idx="5">
                  <c:v>0.1018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0576264"/>
        <c:axId val="1379986456"/>
      </c:barChart>
      <c:catAx>
        <c:axId val="1730576264"/>
        <c:scaling>
          <c:orientation val="minMax"/>
        </c:scaling>
        <c:delete val="0"/>
        <c:axPos val="b"/>
        <c:majorTickMark val="out"/>
        <c:minorTickMark val="none"/>
        <c:tickLblPos val="nextTo"/>
        <c:crossAx val="1379986456"/>
        <c:crosses val="autoZero"/>
        <c:auto val="1"/>
        <c:lblAlgn val="ctr"/>
        <c:lblOffset val="100"/>
        <c:noMultiLvlLbl val="0"/>
      </c:catAx>
      <c:valAx>
        <c:axId val="13799864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730576264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6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'New 6'!$A$75</c:f>
              <c:strCache>
                <c:ptCount val="1"/>
                <c:pt idx="0">
                  <c:v>Urban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('New 6'!$F$74,'New 6'!$H$74)</c:f>
              <c:strCache>
                <c:ptCount val="2"/>
                <c:pt idx="0">
                  <c:v>Dashing Diners</c:v>
                </c:pt>
                <c:pt idx="1">
                  <c:v>All</c:v>
                </c:pt>
              </c:strCache>
            </c:strRef>
          </c:cat>
          <c:val>
            <c:numRef>
              <c:f>('New 6'!$F$75,'New 6'!$H$75)</c:f>
              <c:numCache>
                <c:formatCode>0%</c:formatCode>
                <c:ptCount val="2"/>
                <c:pt idx="0">
                  <c:v>0.1645</c:v>
                </c:pt>
                <c:pt idx="1">
                  <c:v>0.1889</c:v>
                </c:pt>
              </c:numCache>
            </c:numRef>
          </c:val>
        </c:ser>
        <c:ser>
          <c:idx val="1"/>
          <c:order val="1"/>
          <c:tx>
            <c:strRef>
              <c:f>'New 6'!$A$76</c:f>
              <c:strCache>
                <c:ptCount val="1"/>
                <c:pt idx="0">
                  <c:v>Suburban</c:v>
                </c:pt>
              </c:strCache>
            </c:strRef>
          </c:tx>
          <c:invertIfNegative val="0"/>
          <c:cat>
            <c:strRef>
              <c:f>('New 6'!$F$74,'New 6'!$H$74)</c:f>
              <c:strCache>
                <c:ptCount val="2"/>
                <c:pt idx="0">
                  <c:v>Dashing Diners</c:v>
                </c:pt>
                <c:pt idx="1">
                  <c:v>All</c:v>
                </c:pt>
              </c:strCache>
            </c:strRef>
          </c:cat>
          <c:val>
            <c:numRef>
              <c:f>('New 6'!$F$76,'New 6'!$H$76)</c:f>
              <c:numCache>
                <c:formatCode>0%</c:formatCode>
                <c:ptCount val="2"/>
                <c:pt idx="0">
                  <c:v>0.5855</c:v>
                </c:pt>
                <c:pt idx="1">
                  <c:v>0.6268</c:v>
                </c:pt>
              </c:numCache>
            </c:numRef>
          </c:val>
        </c:ser>
        <c:ser>
          <c:idx val="2"/>
          <c:order val="2"/>
          <c:tx>
            <c:strRef>
              <c:f>'New 6'!$A$77</c:f>
              <c:strCache>
                <c:ptCount val="1"/>
                <c:pt idx="0">
                  <c:v>Rural</c:v>
                </c:pt>
              </c:strCache>
            </c:strRef>
          </c:tx>
          <c:invertIfNegative val="0"/>
          <c:cat>
            <c:strRef>
              <c:f>('New 6'!$F$74,'New 6'!$H$74)</c:f>
              <c:strCache>
                <c:ptCount val="2"/>
                <c:pt idx="0">
                  <c:v>Dashing Diners</c:v>
                </c:pt>
                <c:pt idx="1">
                  <c:v>All</c:v>
                </c:pt>
              </c:strCache>
            </c:strRef>
          </c:cat>
          <c:val>
            <c:numRef>
              <c:f>('New 6'!$F$77,'New 6'!$H$77)</c:f>
              <c:numCache>
                <c:formatCode>0%</c:formatCode>
                <c:ptCount val="2"/>
                <c:pt idx="0">
                  <c:v>0.25</c:v>
                </c:pt>
                <c:pt idx="1">
                  <c:v>0.1843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733181304"/>
        <c:axId val="1733178872"/>
      </c:barChart>
      <c:catAx>
        <c:axId val="1733181304"/>
        <c:scaling>
          <c:orientation val="minMax"/>
        </c:scaling>
        <c:delete val="0"/>
        <c:axPos val="b"/>
        <c:majorTickMark val="out"/>
        <c:minorTickMark val="none"/>
        <c:tickLblPos val="nextTo"/>
        <c:crossAx val="1733178872"/>
        <c:crosses val="autoZero"/>
        <c:auto val="1"/>
        <c:lblAlgn val="ctr"/>
        <c:lblOffset val="100"/>
        <c:noMultiLvlLbl val="0"/>
      </c:catAx>
      <c:valAx>
        <c:axId val="173317887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7331813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2101253372014"/>
          <c:y val="0.0711304720125861"/>
          <c:w val="0.60340477685548"/>
          <c:h val="0.840477347405477"/>
        </c:manualLayout>
      </c:layout>
      <c:pie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6290FD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E284A5"/>
              </a:solidFill>
              <a:ln>
                <a:solidFill>
                  <a:schemeClr val="bg1"/>
                </a:solidFill>
              </a:ln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'New 6'!$F$11:$F$12</c:f>
              <c:numCache>
                <c:formatCode>0%</c:formatCode>
                <c:ptCount val="2"/>
                <c:pt idx="0">
                  <c:v>0.5855</c:v>
                </c:pt>
                <c:pt idx="1">
                  <c:v>0.4145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1915123032511"/>
          <c:y val="0.0517950274994271"/>
          <c:w val="0.778981444887392"/>
          <c:h val="0.813662867833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'New 6'!$D$65</c:f>
              <c:strCache>
                <c:ptCount val="1"/>
                <c:pt idx="0">
                  <c:v>Crowd Pleasers</c:v>
                </c:pt>
              </c:strCache>
            </c:strRef>
          </c:tx>
          <c:spPr>
            <a:solidFill>
              <a:srgbClr val="EB9232"/>
            </a:solidFill>
          </c:spPr>
          <c:invertIfNegative val="0"/>
          <c:cat>
            <c:strRef>
              <c:f>'New 6'!$A$66:$A$71</c:f>
              <c:strCache>
                <c:ptCount val="6"/>
                <c:pt idx="0">
                  <c:v>Less than $30,000</c:v>
                </c:pt>
                <c:pt idx="1">
                  <c:v>$30,000 to $49,999</c:v>
                </c:pt>
                <c:pt idx="2">
                  <c:v>$50,000 to $69,999</c:v>
                </c:pt>
                <c:pt idx="3">
                  <c:v>$70,000 to $99,999</c:v>
                </c:pt>
                <c:pt idx="4">
                  <c:v>$100,000 to $149,999</c:v>
                </c:pt>
                <c:pt idx="5">
                  <c:v>$150,000+</c:v>
                </c:pt>
              </c:strCache>
            </c:strRef>
          </c:cat>
          <c:val>
            <c:numRef>
              <c:f>'New 6'!$D$66:$D$71</c:f>
              <c:numCache>
                <c:formatCode>0%</c:formatCode>
                <c:ptCount val="6"/>
                <c:pt idx="0">
                  <c:v>0.1754</c:v>
                </c:pt>
                <c:pt idx="1">
                  <c:v>0.1754</c:v>
                </c:pt>
                <c:pt idx="2">
                  <c:v>0.2018</c:v>
                </c:pt>
                <c:pt idx="3">
                  <c:v>0.193</c:v>
                </c:pt>
                <c:pt idx="4">
                  <c:v>0.1579</c:v>
                </c:pt>
                <c:pt idx="5">
                  <c:v>0.0965</c:v>
                </c:pt>
              </c:numCache>
            </c:numRef>
          </c:val>
        </c:ser>
        <c:ser>
          <c:idx val="1"/>
          <c:order val="1"/>
          <c:tx>
            <c:strRef>
              <c:f>'New 6'!$H$65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'New 6'!$A$66:$A$71</c:f>
              <c:strCache>
                <c:ptCount val="6"/>
                <c:pt idx="0">
                  <c:v>Less than $30,000</c:v>
                </c:pt>
                <c:pt idx="1">
                  <c:v>$30,000 to $49,999</c:v>
                </c:pt>
                <c:pt idx="2">
                  <c:v>$50,000 to $69,999</c:v>
                </c:pt>
                <c:pt idx="3">
                  <c:v>$70,000 to $99,999</c:v>
                </c:pt>
                <c:pt idx="4">
                  <c:v>$100,000 to $149,999</c:v>
                </c:pt>
                <c:pt idx="5">
                  <c:v>$150,000+</c:v>
                </c:pt>
              </c:strCache>
            </c:strRef>
          </c:cat>
          <c:val>
            <c:numRef>
              <c:f>'New 6'!$H$66:$H$71</c:f>
              <c:numCache>
                <c:formatCode>0%</c:formatCode>
                <c:ptCount val="6"/>
                <c:pt idx="0">
                  <c:v>0.1132</c:v>
                </c:pt>
                <c:pt idx="1">
                  <c:v>0.1883</c:v>
                </c:pt>
                <c:pt idx="2">
                  <c:v>0.1945</c:v>
                </c:pt>
                <c:pt idx="3">
                  <c:v>0.2361</c:v>
                </c:pt>
                <c:pt idx="4">
                  <c:v>0.1661</c:v>
                </c:pt>
                <c:pt idx="5">
                  <c:v>0.1018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0028344"/>
        <c:axId val="1660031192"/>
      </c:barChart>
      <c:catAx>
        <c:axId val="16600283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en-US"/>
          </a:p>
        </c:txPr>
        <c:crossAx val="1660031192"/>
        <c:crosses val="autoZero"/>
        <c:auto val="1"/>
        <c:lblAlgn val="ctr"/>
        <c:lblOffset val="100"/>
        <c:noMultiLvlLbl val="0"/>
      </c:catAx>
      <c:valAx>
        <c:axId val="16600311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660028344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7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280873740193662"/>
          <c:y val="0.18720258205844"/>
          <c:w val="0.943825251961268"/>
          <c:h val="0.6827588151356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'Griller Description'!$E$47</c:f>
              <c:strCache>
                <c:ptCount val="1"/>
                <c:pt idx="0">
                  <c:v>Dashing Diners 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'Griller Description'!$A$48:$A$51</c:f>
              <c:strCache>
                <c:ptCount val="4"/>
                <c:pt idx="0">
                  <c:v>Health </c:v>
                </c:pt>
                <c:pt idx="1">
                  <c:v>Experience</c:v>
                </c:pt>
                <c:pt idx="2">
                  <c:v>Convenience </c:v>
                </c:pt>
                <c:pt idx="3">
                  <c:v>Taste </c:v>
                </c:pt>
              </c:strCache>
            </c:strRef>
          </c:cat>
          <c:val>
            <c:numRef>
              <c:f>'Griller Description'!$E$48:$E$51</c:f>
              <c:numCache>
                <c:formatCode>#,##0.00</c:formatCode>
                <c:ptCount val="4"/>
                <c:pt idx="0">
                  <c:v>9.72368421</c:v>
                </c:pt>
                <c:pt idx="1">
                  <c:v>7.98684211</c:v>
                </c:pt>
                <c:pt idx="2">
                  <c:v>54.0065789</c:v>
                </c:pt>
                <c:pt idx="3">
                  <c:v>28.2828947</c:v>
                </c:pt>
              </c:numCache>
            </c:numRef>
          </c:val>
        </c:ser>
        <c:ser>
          <c:idx val="1"/>
          <c:order val="1"/>
          <c:tx>
            <c:strRef>
              <c:f>'Griller Description'!$H$47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'Griller Description'!$A$48:$A$51</c:f>
              <c:strCache>
                <c:ptCount val="4"/>
                <c:pt idx="0">
                  <c:v>Health </c:v>
                </c:pt>
                <c:pt idx="1">
                  <c:v>Experience</c:v>
                </c:pt>
                <c:pt idx="2">
                  <c:v>Convenience </c:v>
                </c:pt>
                <c:pt idx="3">
                  <c:v>Taste </c:v>
                </c:pt>
              </c:strCache>
            </c:strRef>
          </c:cat>
          <c:val>
            <c:numRef>
              <c:f>'Griller Description'!$H$48:$H$51</c:f>
              <c:numCache>
                <c:formatCode>#,##0.00</c:formatCode>
                <c:ptCount val="4"/>
                <c:pt idx="0">
                  <c:v>17.738933</c:v>
                </c:pt>
                <c:pt idx="1">
                  <c:v>18.6021566</c:v>
                </c:pt>
                <c:pt idx="2">
                  <c:v>22.68842219999998</c:v>
                </c:pt>
                <c:pt idx="3">
                  <c:v>40.9704881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74688072"/>
        <c:axId val="1674690984"/>
      </c:barChart>
      <c:catAx>
        <c:axId val="1674688072"/>
        <c:scaling>
          <c:orientation val="minMax"/>
        </c:scaling>
        <c:delete val="0"/>
        <c:axPos val="b"/>
        <c:majorTickMark val="out"/>
        <c:minorTickMark val="none"/>
        <c:tickLblPos val="nextTo"/>
        <c:crossAx val="1674690984"/>
        <c:crosses val="autoZero"/>
        <c:auto val="1"/>
        <c:lblAlgn val="ctr"/>
        <c:lblOffset val="100"/>
        <c:noMultiLvlLbl val="0"/>
      </c:catAx>
      <c:valAx>
        <c:axId val="1674690984"/>
        <c:scaling>
          <c:orientation val="minMax"/>
        </c:scaling>
        <c:delete val="1"/>
        <c:axPos val="l"/>
        <c:majorGridlines/>
        <c:numFmt formatCode="#,##0" sourceLinked="0"/>
        <c:majorTickMark val="out"/>
        <c:minorTickMark val="none"/>
        <c:tickLblPos val="nextTo"/>
        <c:crossAx val="1674688072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'New 6'!$B$65</c:f>
              <c:strCache>
                <c:ptCount val="1"/>
                <c:pt idx="0">
                  <c:v>Simple Sabrina</c:v>
                </c:pt>
              </c:strCache>
            </c:strRef>
          </c:tx>
          <c:spPr>
            <a:solidFill>
              <a:srgbClr val="61F02A"/>
            </a:solidFill>
          </c:spPr>
          <c:invertIfNegative val="0"/>
          <c:cat>
            <c:strRef>
              <c:f>'New 6'!$A$66:$A$71</c:f>
              <c:strCache>
                <c:ptCount val="6"/>
                <c:pt idx="0">
                  <c:v>Less than $30,000</c:v>
                </c:pt>
                <c:pt idx="1">
                  <c:v>$30,000 to $49,999</c:v>
                </c:pt>
                <c:pt idx="2">
                  <c:v>$50,000 to $69,999</c:v>
                </c:pt>
                <c:pt idx="3">
                  <c:v>$70,000 to $99,999</c:v>
                </c:pt>
                <c:pt idx="4">
                  <c:v>$100,000 to $149,999</c:v>
                </c:pt>
                <c:pt idx="5">
                  <c:v>$150,000+</c:v>
                </c:pt>
              </c:strCache>
            </c:strRef>
          </c:cat>
          <c:val>
            <c:numRef>
              <c:f>'New 6'!$B$66:$B$71</c:f>
              <c:numCache>
                <c:formatCode>0%</c:formatCode>
                <c:ptCount val="6"/>
                <c:pt idx="0">
                  <c:v>0.115</c:v>
                </c:pt>
                <c:pt idx="1">
                  <c:v>0.2045</c:v>
                </c:pt>
                <c:pt idx="2">
                  <c:v>0.1981</c:v>
                </c:pt>
                <c:pt idx="3">
                  <c:v>0.2652</c:v>
                </c:pt>
                <c:pt idx="4">
                  <c:v>0.1278</c:v>
                </c:pt>
                <c:pt idx="5">
                  <c:v>0.0895</c:v>
                </c:pt>
              </c:numCache>
            </c:numRef>
          </c:val>
        </c:ser>
        <c:ser>
          <c:idx val="1"/>
          <c:order val="1"/>
          <c:tx>
            <c:strRef>
              <c:f>'New 6'!$H$65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rgbClr val="404040"/>
            </a:solidFill>
          </c:spPr>
          <c:invertIfNegative val="0"/>
          <c:cat>
            <c:strRef>
              <c:f>'New 6'!$A$66:$A$71</c:f>
              <c:strCache>
                <c:ptCount val="6"/>
                <c:pt idx="0">
                  <c:v>Less than $30,000</c:v>
                </c:pt>
                <c:pt idx="1">
                  <c:v>$30,000 to $49,999</c:v>
                </c:pt>
                <c:pt idx="2">
                  <c:v>$50,000 to $69,999</c:v>
                </c:pt>
                <c:pt idx="3">
                  <c:v>$70,000 to $99,999</c:v>
                </c:pt>
                <c:pt idx="4">
                  <c:v>$100,000 to $149,999</c:v>
                </c:pt>
                <c:pt idx="5">
                  <c:v>$150,000+</c:v>
                </c:pt>
              </c:strCache>
            </c:strRef>
          </c:cat>
          <c:val>
            <c:numRef>
              <c:f>'New 6'!$H$66:$H$71</c:f>
              <c:numCache>
                <c:formatCode>0%</c:formatCode>
                <c:ptCount val="6"/>
                <c:pt idx="0">
                  <c:v>0.1132</c:v>
                </c:pt>
                <c:pt idx="1">
                  <c:v>0.1883</c:v>
                </c:pt>
                <c:pt idx="2">
                  <c:v>0.1945</c:v>
                </c:pt>
                <c:pt idx="3">
                  <c:v>0.2361</c:v>
                </c:pt>
                <c:pt idx="4">
                  <c:v>0.1661</c:v>
                </c:pt>
                <c:pt idx="5">
                  <c:v>0.1018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5342088"/>
        <c:axId val="-2096695592"/>
      </c:barChart>
      <c:catAx>
        <c:axId val="1045342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en-US"/>
          </a:p>
        </c:txPr>
        <c:crossAx val="-2096695592"/>
        <c:crosses val="autoZero"/>
        <c:auto val="1"/>
        <c:lblAlgn val="ctr"/>
        <c:lblOffset val="100"/>
        <c:noMultiLvlLbl val="0"/>
      </c:catAx>
      <c:valAx>
        <c:axId val="-20966955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45342088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7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'New 6'!$B$19</c:f>
              <c:strCache>
                <c:ptCount val="1"/>
                <c:pt idx="0">
                  <c:v>Simple Sabrina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'New 6'!$A$20:$A$26</c:f>
              <c:strCache>
                <c:ptCount val="7"/>
                <c:pt idx="0">
                  <c:v>Under 21</c:v>
                </c:pt>
                <c:pt idx="1">
                  <c:v>21 to 24</c:v>
                </c:pt>
                <c:pt idx="2">
                  <c:v>25 to 34</c:v>
                </c:pt>
                <c:pt idx="3">
                  <c:v>35 to 44</c:v>
                </c:pt>
                <c:pt idx="4">
                  <c:v>45 to 54</c:v>
                </c:pt>
                <c:pt idx="5">
                  <c:v>55 to 64</c:v>
                </c:pt>
                <c:pt idx="6">
                  <c:v>65 or over</c:v>
                </c:pt>
              </c:strCache>
            </c:strRef>
          </c:cat>
          <c:val>
            <c:numRef>
              <c:f>'New 6'!$B$20:$B$26</c:f>
              <c:numCache>
                <c:formatCode>0%</c:formatCode>
                <c:ptCount val="7"/>
                <c:pt idx="0">
                  <c:v>0.0128</c:v>
                </c:pt>
                <c:pt idx="1">
                  <c:v>0.0383</c:v>
                </c:pt>
                <c:pt idx="2">
                  <c:v>0.147</c:v>
                </c:pt>
                <c:pt idx="3">
                  <c:v>0.1342</c:v>
                </c:pt>
                <c:pt idx="4">
                  <c:v>0.2045</c:v>
                </c:pt>
                <c:pt idx="5">
                  <c:v>0.2236</c:v>
                </c:pt>
                <c:pt idx="6">
                  <c:v>0.2396</c:v>
                </c:pt>
              </c:numCache>
            </c:numRef>
          </c:val>
        </c:ser>
        <c:ser>
          <c:idx val="1"/>
          <c:order val="1"/>
          <c:tx>
            <c:strRef>
              <c:f>'New 6'!$H$19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'New 6'!$A$20:$A$26</c:f>
              <c:strCache>
                <c:ptCount val="7"/>
                <c:pt idx="0">
                  <c:v>Under 21</c:v>
                </c:pt>
                <c:pt idx="1">
                  <c:v>21 to 24</c:v>
                </c:pt>
                <c:pt idx="2">
                  <c:v>25 to 34</c:v>
                </c:pt>
                <c:pt idx="3">
                  <c:v>35 to 44</c:v>
                </c:pt>
                <c:pt idx="4">
                  <c:v>45 to 54</c:v>
                </c:pt>
                <c:pt idx="5">
                  <c:v>55 to 64</c:v>
                </c:pt>
                <c:pt idx="6">
                  <c:v>65 or over</c:v>
                </c:pt>
              </c:strCache>
            </c:strRef>
          </c:cat>
          <c:val>
            <c:numRef>
              <c:f>'New 6'!$H$20:$H$26</c:f>
              <c:numCache>
                <c:formatCode>0%</c:formatCode>
                <c:ptCount val="7"/>
                <c:pt idx="0">
                  <c:v>0.0046</c:v>
                </c:pt>
                <c:pt idx="1">
                  <c:v>0.0358</c:v>
                </c:pt>
                <c:pt idx="2">
                  <c:v>0.1422</c:v>
                </c:pt>
                <c:pt idx="3">
                  <c:v>0.178</c:v>
                </c:pt>
                <c:pt idx="4">
                  <c:v>0.2167</c:v>
                </c:pt>
                <c:pt idx="5">
                  <c:v>0.2173</c:v>
                </c:pt>
                <c:pt idx="6">
                  <c:v>0.2053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2143080"/>
        <c:axId val="1482142312"/>
      </c:barChart>
      <c:catAx>
        <c:axId val="1482143080"/>
        <c:scaling>
          <c:orientation val="minMax"/>
        </c:scaling>
        <c:delete val="0"/>
        <c:axPos val="b"/>
        <c:majorTickMark val="out"/>
        <c:minorTickMark val="none"/>
        <c:tickLblPos val="nextTo"/>
        <c:crossAx val="1482142312"/>
        <c:crosses val="autoZero"/>
        <c:auto val="1"/>
        <c:lblAlgn val="ctr"/>
        <c:lblOffset val="100"/>
        <c:noMultiLvlLbl val="0"/>
      </c:catAx>
      <c:valAx>
        <c:axId val="14821423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1482143080"/>
        <c:crosses val="autoZero"/>
        <c:crossBetween val="between"/>
      </c:valAx>
      <c:spPr>
        <a:solidFill>
          <a:srgbClr val="F2F2F2"/>
        </a:solidFill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'Griller Description'!$F$47</c:f>
              <c:strCache>
                <c:ptCount val="1"/>
                <c:pt idx="0">
                  <c:v>Green-Horn Grillers </c:v>
                </c:pt>
              </c:strCache>
            </c:strRef>
          </c:tx>
          <c:spPr>
            <a:solidFill>
              <a:srgbClr val="61F02A"/>
            </a:solidFill>
          </c:spPr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'Griller Description'!$A$48:$A$51</c:f>
              <c:strCache>
                <c:ptCount val="4"/>
                <c:pt idx="0">
                  <c:v>Health </c:v>
                </c:pt>
                <c:pt idx="1">
                  <c:v>Experience</c:v>
                </c:pt>
                <c:pt idx="2">
                  <c:v>Convenience </c:v>
                </c:pt>
                <c:pt idx="3">
                  <c:v>Taste </c:v>
                </c:pt>
              </c:strCache>
            </c:strRef>
          </c:cat>
          <c:val>
            <c:numRef>
              <c:f>'Griller Description'!$F$48:$F$51</c:f>
              <c:numCache>
                <c:formatCode>#,##0.00</c:formatCode>
                <c:ptCount val="4"/>
                <c:pt idx="0">
                  <c:v>21.7539936</c:v>
                </c:pt>
                <c:pt idx="1">
                  <c:v>15.2140575</c:v>
                </c:pt>
                <c:pt idx="2">
                  <c:v>22.6549521</c:v>
                </c:pt>
                <c:pt idx="3">
                  <c:v>40.3769968</c:v>
                </c:pt>
              </c:numCache>
            </c:numRef>
          </c:val>
        </c:ser>
        <c:ser>
          <c:idx val="1"/>
          <c:order val="1"/>
          <c:tx>
            <c:strRef>
              <c:f>'Griller Description'!$H$47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'Griller Description'!$A$48:$A$51</c:f>
              <c:strCache>
                <c:ptCount val="4"/>
                <c:pt idx="0">
                  <c:v>Health </c:v>
                </c:pt>
                <c:pt idx="1">
                  <c:v>Experience</c:v>
                </c:pt>
                <c:pt idx="2">
                  <c:v>Convenience </c:v>
                </c:pt>
                <c:pt idx="3">
                  <c:v>Taste </c:v>
                </c:pt>
              </c:strCache>
            </c:strRef>
          </c:cat>
          <c:val>
            <c:numRef>
              <c:f>'Griller Description'!$H$48:$H$51</c:f>
              <c:numCache>
                <c:formatCode>#,##0.00</c:formatCode>
                <c:ptCount val="4"/>
                <c:pt idx="0">
                  <c:v>17.738933</c:v>
                </c:pt>
                <c:pt idx="1">
                  <c:v>18.6021566</c:v>
                </c:pt>
                <c:pt idx="2">
                  <c:v>22.68842219999998</c:v>
                </c:pt>
                <c:pt idx="3">
                  <c:v>40.9704881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92994232"/>
        <c:axId val="1492989176"/>
      </c:barChart>
      <c:catAx>
        <c:axId val="1492994232"/>
        <c:scaling>
          <c:orientation val="minMax"/>
        </c:scaling>
        <c:delete val="0"/>
        <c:axPos val="b"/>
        <c:majorTickMark val="out"/>
        <c:minorTickMark val="none"/>
        <c:tickLblPos val="nextTo"/>
        <c:crossAx val="1492989176"/>
        <c:crosses val="autoZero"/>
        <c:auto val="1"/>
        <c:lblAlgn val="ctr"/>
        <c:lblOffset val="100"/>
        <c:noMultiLvlLbl val="0"/>
      </c:catAx>
      <c:valAx>
        <c:axId val="1492989176"/>
        <c:scaling>
          <c:orientation val="minMax"/>
        </c:scaling>
        <c:delete val="1"/>
        <c:axPos val="l"/>
        <c:majorGridlines/>
        <c:numFmt formatCode="#,##0.00" sourceLinked="1"/>
        <c:majorTickMark val="out"/>
        <c:minorTickMark val="none"/>
        <c:tickLblPos val="nextTo"/>
        <c:crossAx val="1492994232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71302501985408"/>
          <c:y val="0.0998529723949775"/>
          <c:w val="0.633554168957522"/>
          <c:h val="0.72171805173605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'New 6'!$A$75</c:f>
              <c:strCache>
                <c:ptCount val="1"/>
                <c:pt idx="0">
                  <c:v>Urban</c:v>
                </c:pt>
              </c:strCache>
            </c:strRef>
          </c:tx>
          <c:invertIfNegative val="0"/>
          <c:cat>
            <c:strRef>
              <c:f>('New 6'!$B$74,'New 6'!$H$74)</c:f>
              <c:strCache>
                <c:ptCount val="2"/>
                <c:pt idx="0">
                  <c:v>Green-Horn Grillers</c:v>
                </c:pt>
                <c:pt idx="1">
                  <c:v>All</c:v>
                </c:pt>
              </c:strCache>
            </c:strRef>
          </c:cat>
          <c:val>
            <c:numRef>
              <c:f>('New 6'!$B$75,'New 6'!$H$75)</c:f>
              <c:numCache>
                <c:formatCode>0%</c:formatCode>
                <c:ptCount val="2"/>
                <c:pt idx="0">
                  <c:v>0.1885</c:v>
                </c:pt>
                <c:pt idx="1">
                  <c:v>0.1889</c:v>
                </c:pt>
              </c:numCache>
            </c:numRef>
          </c:val>
        </c:ser>
        <c:ser>
          <c:idx val="1"/>
          <c:order val="1"/>
          <c:tx>
            <c:strRef>
              <c:f>'New 6'!$A$76</c:f>
              <c:strCache>
                <c:ptCount val="1"/>
                <c:pt idx="0">
                  <c:v>Suburban</c:v>
                </c:pt>
              </c:strCache>
            </c:strRef>
          </c:tx>
          <c:invertIfNegative val="0"/>
          <c:cat>
            <c:strRef>
              <c:f>('New 6'!$B$74,'New 6'!$H$74)</c:f>
              <c:strCache>
                <c:ptCount val="2"/>
                <c:pt idx="0">
                  <c:v>Green-Horn Grillers</c:v>
                </c:pt>
                <c:pt idx="1">
                  <c:v>All</c:v>
                </c:pt>
              </c:strCache>
            </c:strRef>
          </c:cat>
          <c:val>
            <c:numRef>
              <c:f>('New 6'!$B$76,'New 6'!$H$76)</c:f>
              <c:numCache>
                <c:formatCode>0%</c:formatCode>
                <c:ptCount val="2"/>
                <c:pt idx="0">
                  <c:v>0.5911</c:v>
                </c:pt>
                <c:pt idx="1">
                  <c:v>0.6268</c:v>
                </c:pt>
              </c:numCache>
            </c:numRef>
          </c:val>
        </c:ser>
        <c:ser>
          <c:idx val="2"/>
          <c:order val="2"/>
          <c:tx>
            <c:strRef>
              <c:f>'New 6'!$A$77</c:f>
              <c:strCache>
                <c:ptCount val="1"/>
                <c:pt idx="0">
                  <c:v>Rural</c:v>
                </c:pt>
              </c:strCache>
            </c:strRef>
          </c:tx>
          <c:invertIfNegative val="0"/>
          <c:cat>
            <c:strRef>
              <c:f>('New 6'!$B$74,'New 6'!$H$74)</c:f>
              <c:strCache>
                <c:ptCount val="2"/>
                <c:pt idx="0">
                  <c:v>Green-Horn Grillers</c:v>
                </c:pt>
                <c:pt idx="1">
                  <c:v>All</c:v>
                </c:pt>
              </c:strCache>
            </c:strRef>
          </c:cat>
          <c:val>
            <c:numRef>
              <c:f>('New 6'!$B$77,'New 6'!$H$77)</c:f>
              <c:numCache>
                <c:formatCode>0%</c:formatCode>
                <c:ptCount val="2"/>
                <c:pt idx="0">
                  <c:v>0.2204</c:v>
                </c:pt>
                <c:pt idx="1">
                  <c:v>0.1843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521875224"/>
        <c:axId val="1305938776"/>
      </c:barChart>
      <c:catAx>
        <c:axId val="1521875224"/>
        <c:scaling>
          <c:orientation val="minMax"/>
        </c:scaling>
        <c:delete val="0"/>
        <c:axPos val="b"/>
        <c:majorTickMark val="out"/>
        <c:minorTickMark val="none"/>
        <c:tickLblPos val="nextTo"/>
        <c:crossAx val="1305938776"/>
        <c:crosses val="autoZero"/>
        <c:auto val="1"/>
        <c:lblAlgn val="ctr"/>
        <c:lblOffset val="100"/>
        <c:noMultiLvlLbl val="0"/>
      </c:catAx>
      <c:valAx>
        <c:axId val="130593877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521875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6938457770325"/>
          <c:y val="0.331599564783774"/>
          <c:w val="0.232305888169708"/>
          <c:h val="0.42129184707435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630223229615"/>
          <c:y val="0.0852048910199796"/>
          <c:w val="0.627722391039853"/>
          <c:h val="0.753905509727571"/>
        </c:manualLayout>
      </c:layout>
      <c:pieChart>
        <c:varyColors val="1"/>
        <c:ser>
          <c:idx val="0"/>
          <c:order val="0"/>
          <c:spPr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6290FD"/>
              </a:solidFill>
              <a:ln>
                <a:solidFill>
                  <a:srgbClr val="FFFFFF"/>
                </a:solidFill>
              </a:ln>
            </c:spPr>
          </c:dPt>
          <c:dPt>
            <c:idx val="1"/>
            <c:bubble3D val="0"/>
            <c:spPr>
              <a:solidFill>
                <a:srgbClr val="E284A5"/>
              </a:solidFill>
              <a:ln>
                <a:solidFill>
                  <a:srgbClr val="FFFFFF"/>
                </a:solidFill>
              </a:ln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'New 6'!$B$11:$B$12</c:f>
              <c:numCache>
                <c:formatCode>0%</c:formatCode>
                <c:ptCount val="2"/>
                <c:pt idx="0">
                  <c:v>0.2204</c:v>
                </c:pt>
                <c:pt idx="1">
                  <c:v>0.7796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'New 6'!$G$65</c:f>
              <c:strCache>
                <c:ptCount val="1"/>
                <c:pt idx="0">
                  <c:v>Old Man Charcoal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'New 6'!$A$66:$A$71</c:f>
              <c:strCache>
                <c:ptCount val="6"/>
                <c:pt idx="0">
                  <c:v>Less than $30,000</c:v>
                </c:pt>
                <c:pt idx="1">
                  <c:v>$30,000 to $49,999</c:v>
                </c:pt>
                <c:pt idx="2">
                  <c:v>$50,000 to $69,999</c:v>
                </c:pt>
                <c:pt idx="3">
                  <c:v>$70,000 to $99,999</c:v>
                </c:pt>
                <c:pt idx="4">
                  <c:v>$100,000 to $149,999</c:v>
                </c:pt>
                <c:pt idx="5">
                  <c:v>$150,000+</c:v>
                </c:pt>
              </c:strCache>
            </c:strRef>
          </c:cat>
          <c:val>
            <c:numRef>
              <c:f>'New 6'!$G$66:$G$71</c:f>
              <c:numCache>
                <c:formatCode>0%</c:formatCode>
                <c:ptCount val="6"/>
                <c:pt idx="0">
                  <c:v>0.1044</c:v>
                </c:pt>
                <c:pt idx="1">
                  <c:v>0.1847</c:v>
                </c:pt>
                <c:pt idx="2">
                  <c:v>0.2008</c:v>
                </c:pt>
                <c:pt idx="3">
                  <c:v>0.2249</c:v>
                </c:pt>
                <c:pt idx="4">
                  <c:v>0.1687</c:v>
                </c:pt>
                <c:pt idx="5">
                  <c:v>0.1165</c:v>
                </c:pt>
              </c:numCache>
            </c:numRef>
          </c:val>
        </c:ser>
        <c:ser>
          <c:idx val="1"/>
          <c:order val="1"/>
          <c:tx>
            <c:strRef>
              <c:f>'New 6'!$H$65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'New 6'!$A$66:$A$71</c:f>
              <c:strCache>
                <c:ptCount val="6"/>
                <c:pt idx="0">
                  <c:v>Less than $30,000</c:v>
                </c:pt>
                <c:pt idx="1">
                  <c:v>$30,000 to $49,999</c:v>
                </c:pt>
                <c:pt idx="2">
                  <c:v>$50,000 to $69,999</c:v>
                </c:pt>
                <c:pt idx="3">
                  <c:v>$70,000 to $99,999</c:v>
                </c:pt>
                <c:pt idx="4">
                  <c:v>$100,000 to $149,999</c:v>
                </c:pt>
                <c:pt idx="5">
                  <c:v>$150,000+</c:v>
                </c:pt>
              </c:strCache>
            </c:strRef>
          </c:cat>
          <c:val>
            <c:numRef>
              <c:f>'New 6'!$H$66:$H$71</c:f>
              <c:numCache>
                <c:formatCode>0%</c:formatCode>
                <c:ptCount val="6"/>
                <c:pt idx="0">
                  <c:v>0.1132</c:v>
                </c:pt>
                <c:pt idx="1">
                  <c:v>0.1883</c:v>
                </c:pt>
                <c:pt idx="2">
                  <c:v>0.1945</c:v>
                </c:pt>
                <c:pt idx="3">
                  <c:v>0.2361</c:v>
                </c:pt>
                <c:pt idx="4">
                  <c:v>0.1661</c:v>
                </c:pt>
                <c:pt idx="5">
                  <c:v>0.1018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9203864"/>
        <c:axId val="1305967064"/>
      </c:barChart>
      <c:catAx>
        <c:axId val="1399203864"/>
        <c:scaling>
          <c:orientation val="minMax"/>
        </c:scaling>
        <c:delete val="0"/>
        <c:axPos val="b"/>
        <c:majorTickMark val="out"/>
        <c:minorTickMark val="none"/>
        <c:tickLblPos val="nextTo"/>
        <c:crossAx val="1305967064"/>
        <c:crosses val="autoZero"/>
        <c:auto val="1"/>
        <c:lblAlgn val="ctr"/>
        <c:lblOffset val="100"/>
        <c:noMultiLvlLbl val="0"/>
      </c:catAx>
      <c:valAx>
        <c:axId val="13059670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99203864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6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'New 6'!$G$19</c:f>
              <c:strCache>
                <c:ptCount val="1"/>
                <c:pt idx="0">
                  <c:v>Old Man Charcoal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'New 6'!$A$20:$A$26</c:f>
              <c:strCache>
                <c:ptCount val="7"/>
                <c:pt idx="0">
                  <c:v>Under 21</c:v>
                </c:pt>
                <c:pt idx="1">
                  <c:v>21 to 24</c:v>
                </c:pt>
                <c:pt idx="2">
                  <c:v>25 to 34</c:v>
                </c:pt>
                <c:pt idx="3">
                  <c:v>35 to 44</c:v>
                </c:pt>
                <c:pt idx="4">
                  <c:v>45 to 54</c:v>
                </c:pt>
                <c:pt idx="5">
                  <c:v>55 to 64</c:v>
                </c:pt>
                <c:pt idx="6">
                  <c:v>65 or over</c:v>
                </c:pt>
              </c:strCache>
            </c:strRef>
          </c:cat>
          <c:val>
            <c:numRef>
              <c:f>'New 6'!$G$20:$G$26</c:f>
              <c:numCache>
                <c:formatCode>0%</c:formatCode>
                <c:ptCount val="7"/>
                <c:pt idx="0">
                  <c:v>0.0</c:v>
                </c:pt>
                <c:pt idx="1">
                  <c:v>0.012</c:v>
                </c:pt>
                <c:pt idx="2">
                  <c:v>0.0843</c:v>
                </c:pt>
                <c:pt idx="3">
                  <c:v>0.1807</c:v>
                </c:pt>
                <c:pt idx="4">
                  <c:v>0.1847</c:v>
                </c:pt>
                <c:pt idx="5">
                  <c:v>0.253</c:v>
                </c:pt>
                <c:pt idx="6">
                  <c:v>0.2851</c:v>
                </c:pt>
              </c:numCache>
            </c:numRef>
          </c:val>
        </c:ser>
        <c:ser>
          <c:idx val="1"/>
          <c:order val="1"/>
          <c:tx>
            <c:strRef>
              <c:f>'New 6'!$H$19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'New 6'!$A$20:$A$26</c:f>
              <c:strCache>
                <c:ptCount val="7"/>
                <c:pt idx="0">
                  <c:v>Under 21</c:v>
                </c:pt>
                <c:pt idx="1">
                  <c:v>21 to 24</c:v>
                </c:pt>
                <c:pt idx="2">
                  <c:v>25 to 34</c:v>
                </c:pt>
                <c:pt idx="3">
                  <c:v>35 to 44</c:v>
                </c:pt>
                <c:pt idx="4">
                  <c:v>45 to 54</c:v>
                </c:pt>
                <c:pt idx="5">
                  <c:v>55 to 64</c:v>
                </c:pt>
                <c:pt idx="6">
                  <c:v>65 or over</c:v>
                </c:pt>
              </c:strCache>
            </c:strRef>
          </c:cat>
          <c:val>
            <c:numRef>
              <c:f>'New 6'!$H$20:$H$26</c:f>
              <c:numCache>
                <c:formatCode>0%</c:formatCode>
                <c:ptCount val="7"/>
                <c:pt idx="0">
                  <c:v>0.0046</c:v>
                </c:pt>
                <c:pt idx="1">
                  <c:v>0.0358</c:v>
                </c:pt>
                <c:pt idx="2">
                  <c:v>0.1422</c:v>
                </c:pt>
                <c:pt idx="3">
                  <c:v>0.178</c:v>
                </c:pt>
                <c:pt idx="4">
                  <c:v>0.2167</c:v>
                </c:pt>
                <c:pt idx="5">
                  <c:v>0.2173</c:v>
                </c:pt>
                <c:pt idx="6">
                  <c:v>0.2053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6514840"/>
        <c:axId val="-2090817288"/>
      </c:barChart>
      <c:catAx>
        <c:axId val="14365148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en-US"/>
          </a:p>
        </c:txPr>
        <c:crossAx val="-2090817288"/>
        <c:crosses val="autoZero"/>
        <c:auto val="1"/>
        <c:lblAlgn val="ctr"/>
        <c:lblOffset val="100"/>
        <c:noMultiLvlLbl val="0"/>
      </c:catAx>
      <c:valAx>
        <c:axId val="-20908172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43651484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7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'Griller Description'!$G$47</c:f>
              <c:strCache>
                <c:ptCount val="1"/>
                <c:pt idx="0">
                  <c:v>Old Man Charcoal</c:v>
                </c:pt>
              </c:strCache>
            </c:strRef>
          </c:tx>
          <c:spPr>
            <a:solidFill>
              <a:srgbClr val="4F6FF9"/>
            </a:solidFill>
          </c:spPr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'Griller Description'!$A$48:$A$51</c:f>
              <c:strCache>
                <c:ptCount val="4"/>
                <c:pt idx="0">
                  <c:v>Health </c:v>
                </c:pt>
                <c:pt idx="1">
                  <c:v>Experience</c:v>
                </c:pt>
                <c:pt idx="2">
                  <c:v>Convenience </c:v>
                </c:pt>
                <c:pt idx="3">
                  <c:v>Taste </c:v>
                </c:pt>
              </c:strCache>
            </c:strRef>
          </c:cat>
          <c:val>
            <c:numRef>
              <c:f>'Griller Description'!$G$48:$G$51</c:f>
              <c:numCache>
                <c:formatCode>#,##0.00</c:formatCode>
                <c:ptCount val="4"/>
                <c:pt idx="0">
                  <c:v>7.952191239999993</c:v>
                </c:pt>
                <c:pt idx="1">
                  <c:v>10.6055777</c:v>
                </c:pt>
                <c:pt idx="2">
                  <c:v>11.3665339</c:v>
                </c:pt>
                <c:pt idx="3">
                  <c:v>70.07569719999984</c:v>
                </c:pt>
              </c:numCache>
            </c:numRef>
          </c:val>
        </c:ser>
        <c:ser>
          <c:idx val="1"/>
          <c:order val="1"/>
          <c:tx>
            <c:strRef>
              <c:f>'Griller Description'!$H$47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'Griller Description'!$A$48:$A$51</c:f>
              <c:strCache>
                <c:ptCount val="4"/>
                <c:pt idx="0">
                  <c:v>Health </c:v>
                </c:pt>
                <c:pt idx="1">
                  <c:v>Experience</c:v>
                </c:pt>
                <c:pt idx="2">
                  <c:v>Convenience </c:v>
                </c:pt>
                <c:pt idx="3">
                  <c:v>Taste </c:v>
                </c:pt>
              </c:strCache>
            </c:strRef>
          </c:cat>
          <c:val>
            <c:numRef>
              <c:f>'Griller Description'!$H$48:$H$51</c:f>
              <c:numCache>
                <c:formatCode>#,##0.00</c:formatCode>
                <c:ptCount val="4"/>
                <c:pt idx="0">
                  <c:v>17.738933</c:v>
                </c:pt>
                <c:pt idx="1">
                  <c:v>18.6021566</c:v>
                </c:pt>
                <c:pt idx="2">
                  <c:v>22.68842219999998</c:v>
                </c:pt>
                <c:pt idx="3">
                  <c:v>40.9704881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09311656"/>
        <c:axId val="1730885544"/>
      </c:barChart>
      <c:catAx>
        <c:axId val="1309311656"/>
        <c:scaling>
          <c:orientation val="minMax"/>
        </c:scaling>
        <c:delete val="0"/>
        <c:axPos val="b"/>
        <c:majorTickMark val="out"/>
        <c:minorTickMark val="none"/>
        <c:tickLblPos val="nextTo"/>
        <c:crossAx val="1730885544"/>
        <c:crosses val="autoZero"/>
        <c:auto val="1"/>
        <c:lblAlgn val="ctr"/>
        <c:lblOffset val="100"/>
        <c:noMultiLvlLbl val="0"/>
      </c:catAx>
      <c:valAx>
        <c:axId val="1730885544"/>
        <c:scaling>
          <c:orientation val="minMax"/>
        </c:scaling>
        <c:delete val="1"/>
        <c:axPos val="l"/>
        <c:majorGridlines/>
        <c:numFmt formatCode="#,##0.00" sourceLinked="1"/>
        <c:majorTickMark val="out"/>
        <c:minorTickMark val="none"/>
        <c:tickLblPos val="nextTo"/>
        <c:crossAx val="1309311656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'New 6'!$A$75</c:f>
              <c:strCache>
                <c:ptCount val="1"/>
                <c:pt idx="0">
                  <c:v>Urban</c:v>
                </c:pt>
              </c:strCache>
            </c:strRef>
          </c:tx>
          <c:invertIfNegative val="0"/>
          <c:cat>
            <c:strRef>
              <c:f>'New 6'!$G$74:$H$74</c:f>
              <c:strCache>
                <c:ptCount val="2"/>
                <c:pt idx="0">
                  <c:v>Old Man Charcoal</c:v>
                </c:pt>
                <c:pt idx="1">
                  <c:v>All</c:v>
                </c:pt>
              </c:strCache>
            </c:strRef>
          </c:cat>
          <c:val>
            <c:numRef>
              <c:f>'New 6'!$G$75:$H$75</c:f>
              <c:numCache>
                <c:formatCode>0%</c:formatCode>
                <c:ptCount val="2"/>
                <c:pt idx="0">
                  <c:v>0.1727</c:v>
                </c:pt>
                <c:pt idx="1">
                  <c:v>0.1889</c:v>
                </c:pt>
              </c:numCache>
            </c:numRef>
          </c:val>
        </c:ser>
        <c:ser>
          <c:idx val="1"/>
          <c:order val="1"/>
          <c:tx>
            <c:strRef>
              <c:f>'New 6'!$A$76</c:f>
              <c:strCache>
                <c:ptCount val="1"/>
                <c:pt idx="0">
                  <c:v>Suburban</c:v>
                </c:pt>
              </c:strCache>
            </c:strRef>
          </c:tx>
          <c:invertIfNegative val="0"/>
          <c:cat>
            <c:strRef>
              <c:f>'New 6'!$G$74:$H$74</c:f>
              <c:strCache>
                <c:ptCount val="2"/>
                <c:pt idx="0">
                  <c:v>Old Man Charcoal</c:v>
                </c:pt>
                <c:pt idx="1">
                  <c:v>All</c:v>
                </c:pt>
              </c:strCache>
            </c:strRef>
          </c:cat>
          <c:val>
            <c:numRef>
              <c:f>'New 6'!$G$76:$H$76</c:f>
              <c:numCache>
                <c:formatCode>0%</c:formatCode>
                <c:ptCount val="2"/>
                <c:pt idx="0">
                  <c:v>0.6586</c:v>
                </c:pt>
                <c:pt idx="1">
                  <c:v>0.6268</c:v>
                </c:pt>
              </c:numCache>
            </c:numRef>
          </c:val>
        </c:ser>
        <c:ser>
          <c:idx val="2"/>
          <c:order val="2"/>
          <c:tx>
            <c:strRef>
              <c:f>'New 6'!$A$77</c:f>
              <c:strCache>
                <c:ptCount val="1"/>
                <c:pt idx="0">
                  <c:v>Rural</c:v>
                </c:pt>
              </c:strCache>
            </c:strRef>
          </c:tx>
          <c:invertIfNegative val="0"/>
          <c:cat>
            <c:strRef>
              <c:f>'New 6'!$G$74:$H$74</c:f>
              <c:strCache>
                <c:ptCount val="2"/>
                <c:pt idx="0">
                  <c:v>Old Man Charcoal</c:v>
                </c:pt>
                <c:pt idx="1">
                  <c:v>All</c:v>
                </c:pt>
              </c:strCache>
            </c:strRef>
          </c:cat>
          <c:val>
            <c:numRef>
              <c:f>'New 6'!$G$77:$H$77</c:f>
              <c:numCache>
                <c:formatCode>0%</c:formatCode>
                <c:ptCount val="2"/>
                <c:pt idx="0">
                  <c:v>0.1687</c:v>
                </c:pt>
                <c:pt idx="1">
                  <c:v>0.1843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673035432"/>
        <c:axId val="1672894648"/>
      </c:barChart>
      <c:catAx>
        <c:axId val="1673035432"/>
        <c:scaling>
          <c:orientation val="minMax"/>
        </c:scaling>
        <c:delete val="0"/>
        <c:axPos val="b"/>
        <c:majorTickMark val="out"/>
        <c:minorTickMark val="none"/>
        <c:tickLblPos val="nextTo"/>
        <c:crossAx val="1672894648"/>
        <c:crosses val="autoZero"/>
        <c:auto val="1"/>
        <c:lblAlgn val="ctr"/>
        <c:lblOffset val="100"/>
        <c:noMultiLvlLbl val="0"/>
      </c:catAx>
      <c:valAx>
        <c:axId val="167289464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6730354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270287590415"/>
          <c:y val="0.171160183020101"/>
          <c:w val="0.814511026830376"/>
          <c:h val="0.6391783541090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'New 6'!$D$19</c:f>
              <c:strCache>
                <c:ptCount val="1"/>
                <c:pt idx="0">
                  <c:v>Gregarious Greg</c:v>
                </c:pt>
              </c:strCache>
            </c:strRef>
          </c:tx>
          <c:spPr>
            <a:solidFill>
              <a:srgbClr val="EB9232"/>
            </a:solidFill>
          </c:spPr>
          <c:invertIfNegative val="0"/>
          <c:cat>
            <c:strRef>
              <c:f>'New 6'!$A$20:$A$26</c:f>
              <c:strCache>
                <c:ptCount val="7"/>
                <c:pt idx="0">
                  <c:v>Under 21</c:v>
                </c:pt>
                <c:pt idx="1">
                  <c:v>21 to 24</c:v>
                </c:pt>
                <c:pt idx="2">
                  <c:v>25 to 34</c:v>
                </c:pt>
                <c:pt idx="3">
                  <c:v>35 to 44</c:v>
                </c:pt>
                <c:pt idx="4">
                  <c:v>45 to 54</c:v>
                </c:pt>
                <c:pt idx="5">
                  <c:v>55 to 64</c:v>
                </c:pt>
                <c:pt idx="6">
                  <c:v>65 or over</c:v>
                </c:pt>
              </c:strCache>
            </c:strRef>
          </c:cat>
          <c:val>
            <c:numRef>
              <c:f>'New 6'!$D$20:$D$26</c:f>
              <c:numCache>
                <c:formatCode>0%</c:formatCode>
                <c:ptCount val="7"/>
                <c:pt idx="0">
                  <c:v>0.0</c:v>
                </c:pt>
                <c:pt idx="1">
                  <c:v>0.0614</c:v>
                </c:pt>
                <c:pt idx="2">
                  <c:v>0.0877</c:v>
                </c:pt>
                <c:pt idx="3">
                  <c:v>0.1491</c:v>
                </c:pt>
                <c:pt idx="4">
                  <c:v>0.2632</c:v>
                </c:pt>
                <c:pt idx="5">
                  <c:v>0.2544</c:v>
                </c:pt>
                <c:pt idx="6">
                  <c:v>0.1842</c:v>
                </c:pt>
              </c:numCache>
            </c:numRef>
          </c:val>
        </c:ser>
        <c:ser>
          <c:idx val="1"/>
          <c:order val="1"/>
          <c:tx>
            <c:strRef>
              <c:f>'New 6'!$H$19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'New 6'!$A$20:$A$26</c:f>
              <c:strCache>
                <c:ptCount val="7"/>
                <c:pt idx="0">
                  <c:v>Under 21</c:v>
                </c:pt>
                <c:pt idx="1">
                  <c:v>21 to 24</c:v>
                </c:pt>
                <c:pt idx="2">
                  <c:v>25 to 34</c:v>
                </c:pt>
                <c:pt idx="3">
                  <c:v>35 to 44</c:v>
                </c:pt>
                <c:pt idx="4">
                  <c:v>45 to 54</c:v>
                </c:pt>
                <c:pt idx="5">
                  <c:v>55 to 64</c:v>
                </c:pt>
                <c:pt idx="6">
                  <c:v>65 or over</c:v>
                </c:pt>
              </c:strCache>
            </c:strRef>
          </c:cat>
          <c:val>
            <c:numRef>
              <c:f>'New 6'!$H$20:$H$26</c:f>
              <c:numCache>
                <c:formatCode>0%</c:formatCode>
                <c:ptCount val="7"/>
                <c:pt idx="0">
                  <c:v>0.0046</c:v>
                </c:pt>
                <c:pt idx="1">
                  <c:v>0.0358</c:v>
                </c:pt>
                <c:pt idx="2">
                  <c:v>0.1422</c:v>
                </c:pt>
                <c:pt idx="3">
                  <c:v>0.178</c:v>
                </c:pt>
                <c:pt idx="4">
                  <c:v>0.2167</c:v>
                </c:pt>
                <c:pt idx="5">
                  <c:v>0.2173</c:v>
                </c:pt>
                <c:pt idx="6">
                  <c:v>0.2053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1639064"/>
        <c:axId val="1672307352"/>
      </c:barChart>
      <c:catAx>
        <c:axId val="1731639064"/>
        <c:scaling>
          <c:orientation val="minMax"/>
        </c:scaling>
        <c:delete val="0"/>
        <c:axPos val="b"/>
        <c:majorTickMark val="out"/>
        <c:minorTickMark val="none"/>
        <c:tickLblPos val="nextTo"/>
        <c:crossAx val="1672307352"/>
        <c:crosses val="autoZero"/>
        <c:auto val="1"/>
        <c:lblAlgn val="ctr"/>
        <c:lblOffset val="100"/>
        <c:noMultiLvlLbl val="0"/>
      </c:catAx>
      <c:valAx>
        <c:axId val="16723073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731639064"/>
        <c:crosses val="autoZero"/>
        <c:crossBetween val="between"/>
      </c:valAx>
      <c:spPr>
        <a:solidFill>
          <a:srgbClr val="F2F2F2"/>
        </a:solidFill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6290FD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E284A5"/>
              </a:solidFill>
              <a:ln>
                <a:solidFill>
                  <a:schemeClr val="bg1"/>
                </a:solidFill>
              </a:ln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'New 6'!$G$11:$G$12</c:f>
              <c:numCache>
                <c:formatCode>0%</c:formatCode>
                <c:ptCount val="2"/>
                <c:pt idx="0">
                  <c:v>0.7992</c:v>
                </c:pt>
                <c:pt idx="1">
                  <c:v>0.2008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'Griller Description'!$Z$2</c:f>
              <c:strCache>
                <c:ptCount val="1"/>
                <c:pt idx="0">
                  <c:v>Mavericks</c:v>
                </c:pt>
              </c:strCache>
            </c:strRef>
          </c:tx>
          <c:spPr>
            <a:ln w="47625">
              <a:noFill/>
            </a:ln>
          </c:spPr>
          <c:xVal>
            <c:numLit>
              <c:formatCode>General</c:formatCode>
              <c:ptCount val="1"/>
              <c:pt idx="0">
                <c:v>1.0</c:v>
              </c:pt>
            </c:numLit>
          </c:xVal>
          <c:yVal>
            <c:numRef>
              <c:f>'Griller Description'!$Z$3</c:f>
              <c:numCache>
                <c:formatCode>General</c:formatCode>
                <c:ptCount val="1"/>
                <c:pt idx="0">
                  <c:v>0.4834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'Griller Description'!$AA$2</c:f>
              <c:strCache>
                <c:ptCount val="1"/>
                <c:pt idx="0">
                  <c:v>Sizzling Magicians </c:v>
                </c:pt>
              </c:strCache>
            </c:strRef>
          </c:tx>
          <c:spPr>
            <a:ln w="47625">
              <a:noFill/>
            </a:ln>
          </c:spPr>
          <c:xVal>
            <c:numLit>
              <c:formatCode>General</c:formatCode>
              <c:ptCount val="1"/>
              <c:pt idx="0">
                <c:v>2.0</c:v>
              </c:pt>
            </c:numLit>
          </c:xVal>
          <c:yVal>
            <c:numRef>
              <c:f>'Griller Description'!$AA$3</c:f>
              <c:numCache>
                <c:formatCode>General</c:formatCode>
                <c:ptCount val="1"/>
                <c:pt idx="0">
                  <c:v>0.389668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'Griller Description'!$AB$2</c:f>
              <c:strCache>
                <c:ptCount val="1"/>
                <c:pt idx="0">
                  <c:v>Crowd Pleasers </c:v>
                </c:pt>
              </c:strCache>
            </c:strRef>
          </c:tx>
          <c:spPr>
            <a:ln w="47625">
              <a:noFill/>
            </a:ln>
          </c:spPr>
          <c:xVal>
            <c:numLit>
              <c:formatCode>General</c:formatCode>
              <c:ptCount val="1"/>
              <c:pt idx="0">
                <c:v>3.0</c:v>
              </c:pt>
            </c:numLit>
          </c:xVal>
          <c:yVal>
            <c:numRef>
              <c:f>'Griller Description'!$AB$3</c:f>
              <c:numCache>
                <c:formatCode>General</c:formatCode>
                <c:ptCount val="1"/>
                <c:pt idx="0">
                  <c:v>0.4088616884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'Griller Description'!$AC$2</c:f>
              <c:strCache>
                <c:ptCount val="1"/>
                <c:pt idx="0">
                  <c:v>Dashing Diners </c:v>
                </c:pt>
              </c:strCache>
            </c:strRef>
          </c:tx>
          <c:spPr>
            <a:ln w="47625">
              <a:noFill/>
            </a:ln>
          </c:spPr>
          <c:xVal>
            <c:numLit>
              <c:formatCode>General</c:formatCode>
              <c:ptCount val="1"/>
              <c:pt idx="0">
                <c:v>4.0</c:v>
              </c:pt>
            </c:numLit>
          </c:xVal>
          <c:yVal>
            <c:numRef>
              <c:f>'Griller Description'!$AC$3</c:f>
              <c:numCache>
                <c:formatCode>General</c:formatCode>
                <c:ptCount val="1"/>
                <c:pt idx="0">
                  <c:v>0.16419695863524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'Griller Description'!$AD$2</c:f>
              <c:strCache>
                <c:ptCount val="1"/>
                <c:pt idx="0">
                  <c:v>Green-Horn Grillers </c:v>
                </c:pt>
              </c:strCache>
            </c:strRef>
          </c:tx>
          <c:spPr>
            <a:ln w="47625">
              <a:noFill/>
            </a:ln>
          </c:spPr>
          <c:xVal>
            <c:numLit>
              <c:formatCode>General</c:formatCode>
              <c:ptCount val="1"/>
              <c:pt idx="0">
                <c:v>5.0</c:v>
              </c:pt>
            </c:numLit>
          </c:xVal>
          <c:yVal>
            <c:numRef>
              <c:f>'Griller Description'!$AD$3</c:f>
              <c:numCache>
                <c:formatCode>General</c:formatCode>
                <c:ptCount val="1"/>
                <c:pt idx="0">
                  <c:v>0.0151179138276029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'Griller Description'!$AE$2</c:f>
              <c:strCache>
                <c:ptCount val="1"/>
                <c:pt idx="0">
                  <c:v>Old Man Charcoal</c:v>
                </c:pt>
              </c:strCache>
            </c:strRef>
          </c:tx>
          <c:spPr>
            <a:ln w="47625">
              <a:noFill/>
            </a:ln>
          </c:spPr>
          <c:xVal>
            <c:numLit>
              <c:formatCode>General</c:formatCode>
              <c:ptCount val="1"/>
              <c:pt idx="0">
                <c:v>6.0</c:v>
              </c:pt>
            </c:numLit>
          </c:xVal>
          <c:yVal>
            <c:numRef>
              <c:f>'Griller Description'!$AE$3</c:f>
              <c:numCache>
                <c:formatCode>General</c:formatCode>
                <c:ptCount val="1"/>
                <c:pt idx="0">
                  <c:v>0.401213701491525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35821768"/>
        <c:axId val="-2089995816"/>
      </c:scatterChart>
      <c:valAx>
        <c:axId val="1435821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89995816"/>
        <c:crosses val="autoZero"/>
        <c:crossBetween val="midCat"/>
      </c:valAx>
      <c:valAx>
        <c:axId val="-2089995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435821768"/>
        <c:crosses val="autoZero"/>
        <c:crossBetween val="midCat"/>
      </c:valAx>
      <c:spPr>
        <a:solidFill>
          <a:schemeClr val="bg1">
            <a:lumMod val="95000"/>
          </a:schemeClr>
        </a:solidFill>
      </c:spPr>
    </c:plotArea>
    <c:legend>
      <c:legendPos val="t"/>
      <c:layout>
        <c:manualLayout>
          <c:xMode val="edge"/>
          <c:yMode val="edge"/>
          <c:x val="0.0222222222222222"/>
          <c:y val="0.0318748898026078"/>
          <c:w val="0.975"/>
          <c:h val="0.058303126437272"/>
        </c:manualLayout>
      </c:layout>
      <c:overlay val="0"/>
      <c:txPr>
        <a:bodyPr/>
        <a:lstStyle/>
        <a:p>
          <a:pPr>
            <a:defRPr sz="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Psychographics!$K$57</c:f>
              <c:strCache>
                <c:ptCount val="1"/>
                <c:pt idx="0">
                  <c:v>Crowd Pleasers </c:v>
                </c:pt>
              </c:strCache>
            </c:strRef>
          </c:tx>
          <c:invertIfNegative val="0"/>
          <c:cat>
            <c:strRef>
              <c:f>Psychographics!$J$59:$J$62</c:f>
              <c:strCache>
                <c:ptCount val="4"/>
                <c:pt idx="0">
                  <c:v>Frugal </c:v>
                </c:pt>
                <c:pt idx="1">
                  <c:v>Savvy </c:v>
                </c:pt>
                <c:pt idx="2">
                  <c:v>Adventurous </c:v>
                </c:pt>
                <c:pt idx="3">
                  <c:v>Traditional </c:v>
                </c:pt>
              </c:strCache>
            </c:strRef>
          </c:cat>
          <c:val>
            <c:numRef>
              <c:f>Psychographics!$K$59:$K$62</c:f>
              <c:numCache>
                <c:formatCode>0%</c:formatCode>
                <c:ptCount val="4"/>
                <c:pt idx="0">
                  <c:v>0.5175</c:v>
                </c:pt>
                <c:pt idx="1">
                  <c:v>0.6228</c:v>
                </c:pt>
                <c:pt idx="2">
                  <c:v>0.5702</c:v>
                </c:pt>
                <c:pt idx="3">
                  <c:v>0.7018</c:v>
                </c:pt>
              </c:numCache>
            </c:numRef>
          </c:val>
        </c:ser>
        <c:ser>
          <c:idx val="1"/>
          <c:order val="1"/>
          <c:tx>
            <c:strRef>
              <c:f>Psychographics!$L$57</c:f>
              <c:strCache>
                <c:ptCount val="1"/>
                <c:pt idx="0">
                  <c:v>Striving Sizzlers </c:v>
                </c:pt>
              </c:strCache>
            </c:strRef>
          </c:tx>
          <c:invertIfNegative val="0"/>
          <c:cat>
            <c:strRef>
              <c:f>Psychographics!$J$59:$J$62</c:f>
              <c:strCache>
                <c:ptCount val="4"/>
                <c:pt idx="0">
                  <c:v>Frugal </c:v>
                </c:pt>
                <c:pt idx="1">
                  <c:v>Savvy </c:v>
                </c:pt>
                <c:pt idx="2">
                  <c:v>Adventurous </c:v>
                </c:pt>
                <c:pt idx="3">
                  <c:v>Traditional </c:v>
                </c:pt>
              </c:strCache>
            </c:strRef>
          </c:cat>
          <c:val>
            <c:numRef>
              <c:f>Psychographics!$L$59:$L$62</c:f>
              <c:numCache>
                <c:formatCode>0%</c:formatCode>
                <c:ptCount val="4"/>
                <c:pt idx="0">
                  <c:v>0.6044</c:v>
                </c:pt>
                <c:pt idx="1">
                  <c:v>0.6756</c:v>
                </c:pt>
                <c:pt idx="2">
                  <c:v>0.6689</c:v>
                </c:pt>
                <c:pt idx="3">
                  <c:v>0.6711</c:v>
                </c:pt>
              </c:numCache>
            </c:numRef>
          </c:val>
        </c:ser>
        <c:ser>
          <c:idx val="2"/>
          <c:order val="2"/>
          <c:tx>
            <c:strRef>
              <c:f>Psychographics!$M$57</c:f>
              <c:strCache>
                <c:ptCount val="1"/>
                <c:pt idx="0">
                  <c:v>Mavericks</c:v>
                </c:pt>
              </c:strCache>
            </c:strRef>
          </c:tx>
          <c:invertIfNegative val="0"/>
          <c:cat>
            <c:strRef>
              <c:f>Psychographics!$J$59:$J$62</c:f>
              <c:strCache>
                <c:ptCount val="4"/>
                <c:pt idx="0">
                  <c:v>Frugal </c:v>
                </c:pt>
                <c:pt idx="1">
                  <c:v>Savvy </c:v>
                </c:pt>
                <c:pt idx="2">
                  <c:v>Adventurous </c:v>
                </c:pt>
                <c:pt idx="3">
                  <c:v>Traditional </c:v>
                </c:pt>
              </c:strCache>
            </c:strRef>
          </c:cat>
          <c:val>
            <c:numRef>
              <c:f>Psychographics!$M$59:$M$62</c:f>
              <c:numCache>
                <c:formatCode>0%</c:formatCode>
                <c:ptCount val="4"/>
                <c:pt idx="0">
                  <c:v>0.5</c:v>
                </c:pt>
                <c:pt idx="1">
                  <c:v>0.7946</c:v>
                </c:pt>
                <c:pt idx="2">
                  <c:v>0.7946</c:v>
                </c:pt>
                <c:pt idx="3">
                  <c:v>0.6245</c:v>
                </c:pt>
              </c:numCache>
            </c:numRef>
          </c:val>
        </c:ser>
        <c:ser>
          <c:idx val="3"/>
          <c:order val="3"/>
          <c:tx>
            <c:strRef>
              <c:f>Psychographics!$N$57</c:f>
              <c:strCache>
                <c:ptCount val="1"/>
                <c:pt idx="0">
                  <c:v>Dashing Diners </c:v>
                </c:pt>
              </c:strCache>
            </c:strRef>
          </c:tx>
          <c:invertIfNegative val="0"/>
          <c:cat>
            <c:strRef>
              <c:f>Psychographics!$J$59:$J$62</c:f>
              <c:strCache>
                <c:ptCount val="4"/>
                <c:pt idx="0">
                  <c:v>Frugal </c:v>
                </c:pt>
                <c:pt idx="1">
                  <c:v>Savvy </c:v>
                </c:pt>
                <c:pt idx="2">
                  <c:v>Adventurous </c:v>
                </c:pt>
                <c:pt idx="3">
                  <c:v>Traditional </c:v>
                </c:pt>
              </c:strCache>
            </c:strRef>
          </c:cat>
          <c:val>
            <c:numRef>
              <c:f>Psychographics!$N$59:$N$62</c:f>
              <c:numCache>
                <c:formatCode>0%</c:formatCode>
                <c:ptCount val="4"/>
                <c:pt idx="0">
                  <c:v>0.6645</c:v>
                </c:pt>
                <c:pt idx="1">
                  <c:v>0.5724</c:v>
                </c:pt>
                <c:pt idx="2">
                  <c:v>0.5987</c:v>
                </c:pt>
                <c:pt idx="3">
                  <c:v>0.6711</c:v>
                </c:pt>
              </c:numCache>
            </c:numRef>
          </c:val>
        </c:ser>
        <c:ser>
          <c:idx val="4"/>
          <c:order val="4"/>
          <c:tx>
            <c:strRef>
              <c:f>Psychographics!$O$57</c:f>
              <c:strCache>
                <c:ptCount val="1"/>
                <c:pt idx="0">
                  <c:v>Green-Horn Grillers </c:v>
                </c:pt>
              </c:strCache>
            </c:strRef>
          </c:tx>
          <c:invertIfNegative val="0"/>
          <c:cat>
            <c:strRef>
              <c:f>Psychographics!$J$59:$J$62</c:f>
              <c:strCache>
                <c:ptCount val="4"/>
                <c:pt idx="0">
                  <c:v>Frugal </c:v>
                </c:pt>
                <c:pt idx="1">
                  <c:v>Savvy </c:v>
                </c:pt>
                <c:pt idx="2">
                  <c:v>Adventurous </c:v>
                </c:pt>
                <c:pt idx="3">
                  <c:v>Traditional </c:v>
                </c:pt>
              </c:strCache>
            </c:strRef>
          </c:cat>
          <c:val>
            <c:numRef>
              <c:f>Psychographics!$O$59:$O$62</c:f>
              <c:numCache>
                <c:formatCode>0%</c:formatCode>
                <c:ptCount val="4"/>
                <c:pt idx="0">
                  <c:v>0.623</c:v>
                </c:pt>
                <c:pt idx="1">
                  <c:v>0.5208</c:v>
                </c:pt>
                <c:pt idx="2">
                  <c:v>0.5623</c:v>
                </c:pt>
                <c:pt idx="3">
                  <c:v>0.738</c:v>
                </c:pt>
              </c:numCache>
            </c:numRef>
          </c:val>
        </c:ser>
        <c:ser>
          <c:idx val="5"/>
          <c:order val="5"/>
          <c:tx>
            <c:strRef>
              <c:f>Psychographics!$P$57</c:f>
              <c:strCache>
                <c:ptCount val="1"/>
                <c:pt idx="0">
                  <c:v>Old Man Charcoal</c:v>
                </c:pt>
              </c:strCache>
            </c:strRef>
          </c:tx>
          <c:invertIfNegative val="0"/>
          <c:cat>
            <c:strRef>
              <c:f>Psychographics!$J$59:$J$62</c:f>
              <c:strCache>
                <c:ptCount val="4"/>
                <c:pt idx="0">
                  <c:v>Frugal </c:v>
                </c:pt>
                <c:pt idx="1">
                  <c:v>Savvy </c:v>
                </c:pt>
                <c:pt idx="2">
                  <c:v>Adventurous </c:v>
                </c:pt>
                <c:pt idx="3">
                  <c:v>Traditional </c:v>
                </c:pt>
              </c:strCache>
            </c:strRef>
          </c:cat>
          <c:val>
            <c:numRef>
              <c:f>Psychographics!$P$59:$P$62</c:f>
              <c:numCache>
                <c:formatCode>0%</c:formatCode>
                <c:ptCount val="4"/>
                <c:pt idx="0">
                  <c:v>0.5817</c:v>
                </c:pt>
                <c:pt idx="1">
                  <c:v>0.6295</c:v>
                </c:pt>
                <c:pt idx="2">
                  <c:v>0.6135</c:v>
                </c:pt>
                <c:pt idx="3">
                  <c:v>0.7012</c:v>
                </c:pt>
              </c:numCache>
            </c:numRef>
          </c:val>
        </c:ser>
        <c:ser>
          <c:idx val="6"/>
          <c:order val="6"/>
          <c:tx>
            <c:strRef>
              <c:f>Psychographics!$Q$57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Psychographics!$J$59:$J$62</c:f>
              <c:strCache>
                <c:ptCount val="4"/>
                <c:pt idx="0">
                  <c:v>Frugal </c:v>
                </c:pt>
                <c:pt idx="1">
                  <c:v>Savvy </c:v>
                </c:pt>
                <c:pt idx="2">
                  <c:v>Adventurous </c:v>
                </c:pt>
                <c:pt idx="3">
                  <c:v>Traditional </c:v>
                </c:pt>
              </c:strCache>
            </c:strRef>
          </c:cat>
          <c:val>
            <c:numRef>
              <c:f>Psychographics!$Q$59:$Q$62</c:f>
              <c:numCache>
                <c:formatCode>0%</c:formatCode>
                <c:ptCount val="4"/>
                <c:pt idx="0">
                  <c:v>0.5755</c:v>
                </c:pt>
                <c:pt idx="1">
                  <c:v>0.6617</c:v>
                </c:pt>
                <c:pt idx="2">
                  <c:v>0.664</c:v>
                </c:pt>
                <c:pt idx="3">
                  <c:v>0.6765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0876536"/>
        <c:axId val="1730669528"/>
      </c:barChart>
      <c:catAx>
        <c:axId val="1380876536"/>
        <c:scaling>
          <c:orientation val="minMax"/>
        </c:scaling>
        <c:delete val="0"/>
        <c:axPos val="b"/>
        <c:majorTickMark val="out"/>
        <c:minorTickMark val="none"/>
        <c:tickLblPos val="nextTo"/>
        <c:crossAx val="1730669528"/>
        <c:crosses val="autoZero"/>
        <c:auto val="1"/>
        <c:lblAlgn val="ctr"/>
        <c:lblOffset val="100"/>
        <c:noMultiLvlLbl val="0"/>
      </c:catAx>
      <c:valAx>
        <c:axId val="17306695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8087653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Emotions!$K$49</c:f>
              <c:strCache>
                <c:ptCount val="1"/>
                <c:pt idx="0">
                  <c:v>Crowd Pleasers </c:v>
                </c:pt>
              </c:strCache>
            </c:strRef>
          </c:tx>
          <c:invertIfNegative val="0"/>
          <c:cat>
            <c:strRef>
              <c:f>Emotions!$J$50:$J$55</c:f>
              <c:strCache>
                <c:ptCount val="6"/>
                <c:pt idx="0">
                  <c:v>Entertaining</c:v>
                </c:pt>
                <c:pt idx="1">
                  <c:v>A change of pace</c:v>
                </c:pt>
                <c:pt idx="2">
                  <c:v>Relaxing</c:v>
                </c:pt>
                <c:pt idx="3">
                  <c:v>Fun</c:v>
                </c:pt>
                <c:pt idx="4">
                  <c:v>Satisfying</c:v>
                </c:pt>
                <c:pt idx="5">
                  <c:v>Delicious</c:v>
                </c:pt>
              </c:strCache>
            </c:strRef>
          </c:cat>
          <c:val>
            <c:numRef>
              <c:f>Emotions!$K$50:$K$55</c:f>
              <c:numCache>
                <c:formatCode>0%</c:formatCode>
                <c:ptCount val="6"/>
                <c:pt idx="0">
                  <c:v>0.2456</c:v>
                </c:pt>
                <c:pt idx="1">
                  <c:v>0.2018</c:v>
                </c:pt>
                <c:pt idx="2">
                  <c:v>0.3772</c:v>
                </c:pt>
                <c:pt idx="3">
                  <c:v>0.5351</c:v>
                </c:pt>
                <c:pt idx="4">
                  <c:v>0.386</c:v>
                </c:pt>
                <c:pt idx="5">
                  <c:v>0.4649</c:v>
                </c:pt>
              </c:numCache>
            </c:numRef>
          </c:val>
        </c:ser>
        <c:ser>
          <c:idx val="1"/>
          <c:order val="1"/>
          <c:tx>
            <c:strRef>
              <c:f>Emotions!$L$49</c:f>
              <c:strCache>
                <c:ptCount val="1"/>
                <c:pt idx="0">
                  <c:v>Striving Sizzlers </c:v>
                </c:pt>
              </c:strCache>
            </c:strRef>
          </c:tx>
          <c:invertIfNegative val="0"/>
          <c:cat>
            <c:strRef>
              <c:f>Emotions!$J$50:$J$55</c:f>
              <c:strCache>
                <c:ptCount val="6"/>
                <c:pt idx="0">
                  <c:v>Entertaining</c:v>
                </c:pt>
                <c:pt idx="1">
                  <c:v>A change of pace</c:v>
                </c:pt>
                <c:pt idx="2">
                  <c:v>Relaxing</c:v>
                </c:pt>
                <c:pt idx="3">
                  <c:v>Fun</c:v>
                </c:pt>
                <c:pt idx="4">
                  <c:v>Satisfying</c:v>
                </c:pt>
                <c:pt idx="5">
                  <c:v>Delicious</c:v>
                </c:pt>
              </c:strCache>
            </c:strRef>
          </c:cat>
          <c:val>
            <c:numRef>
              <c:f>Emotions!$L$50:$L$55</c:f>
              <c:numCache>
                <c:formatCode>0%</c:formatCode>
                <c:ptCount val="6"/>
                <c:pt idx="0">
                  <c:v>0.18</c:v>
                </c:pt>
                <c:pt idx="1">
                  <c:v>0.2244</c:v>
                </c:pt>
                <c:pt idx="2">
                  <c:v>0.3333</c:v>
                </c:pt>
                <c:pt idx="3">
                  <c:v>0.4089</c:v>
                </c:pt>
                <c:pt idx="4">
                  <c:v>0.4644</c:v>
                </c:pt>
                <c:pt idx="5">
                  <c:v>0.5222</c:v>
                </c:pt>
              </c:numCache>
            </c:numRef>
          </c:val>
        </c:ser>
        <c:ser>
          <c:idx val="2"/>
          <c:order val="2"/>
          <c:tx>
            <c:strRef>
              <c:f>Emotions!$M$49</c:f>
              <c:strCache>
                <c:ptCount val="1"/>
                <c:pt idx="0">
                  <c:v>Mavericks</c:v>
                </c:pt>
              </c:strCache>
            </c:strRef>
          </c:tx>
          <c:invertIfNegative val="0"/>
          <c:cat>
            <c:strRef>
              <c:f>Emotions!$J$50:$J$55</c:f>
              <c:strCache>
                <c:ptCount val="6"/>
                <c:pt idx="0">
                  <c:v>Entertaining</c:v>
                </c:pt>
                <c:pt idx="1">
                  <c:v>A change of pace</c:v>
                </c:pt>
                <c:pt idx="2">
                  <c:v>Relaxing</c:v>
                </c:pt>
                <c:pt idx="3">
                  <c:v>Fun</c:v>
                </c:pt>
                <c:pt idx="4">
                  <c:v>Satisfying</c:v>
                </c:pt>
                <c:pt idx="5">
                  <c:v>Delicious</c:v>
                </c:pt>
              </c:strCache>
            </c:strRef>
          </c:cat>
          <c:val>
            <c:numRef>
              <c:f>Emotions!$M$50:$M$55</c:f>
              <c:numCache>
                <c:formatCode>0%</c:formatCode>
                <c:ptCount val="6"/>
                <c:pt idx="0">
                  <c:v>0.2718</c:v>
                </c:pt>
                <c:pt idx="1">
                  <c:v>0.1743</c:v>
                </c:pt>
                <c:pt idx="2">
                  <c:v>0.3423</c:v>
                </c:pt>
                <c:pt idx="3">
                  <c:v>0.3776</c:v>
                </c:pt>
                <c:pt idx="4">
                  <c:v>0.4025</c:v>
                </c:pt>
                <c:pt idx="5">
                  <c:v>0.4896</c:v>
                </c:pt>
              </c:numCache>
            </c:numRef>
          </c:val>
        </c:ser>
        <c:ser>
          <c:idx val="3"/>
          <c:order val="3"/>
          <c:tx>
            <c:strRef>
              <c:f>Emotions!$N$49</c:f>
              <c:strCache>
                <c:ptCount val="1"/>
                <c:pt idx="0">
                  <c:v>Dashing Diners </c:v>
                </c:pt>
              </c:strCache>
            </c:strRef>
          </c:tx>
          <c:invertIfNegative val="0"/>
          <c:cat>
            <c:strRef>
              <c:f>Emotions!$J$50:$J$55</c:f>
              <c:strCache>
                <c:ptCount val="6"/>
                <c:pt idx="0">
                  <c:v>Entertaining</c:v>
                </c:pt>
                <c:pt idx="1">
                  <c:v>A change of pace</c:v>
                </c:pt>
                <c:pt idx="2">
                  <c:v>Relaxing</c:v>
                </c:pt>
                <c:pt idx="3">
                  <c:v>Fun</c:v>
                </c:pt>
                <c:pt idx="4">
                  <c:v>Satisfying</c:v>
                </c:pt>
                <c:pt idx="5">
                  <c:v>Delicious</c:v>
                </c:pt>
              </c:strCache>
            </c:strRef>
          </c:cat>
          <c:val>
            <c:numRef>
              <c:f>Emotions!$N$50:$N$55</c:f>
              <c:numCache>
                <c:formatCode>0%</c:formatCode>
                <c:ptCount val="6"/>
                <c:pt idx="0">
                  <c:v>0.1513</c:v>
                </c:pt>
                <c:pt idx="1">
                  <c:v>0.3092</c:v>
                </c:pt>
                <c:pt idx="2">
                  <c:v>0.2763</c:v>
                </c:pt>
                <c:pt idx="3">
                  <c:v>0.3158</c:v>
                </c:pt>
                <c:pt idx="4">
                  <c:v>0.4145</c:v>
                </c:pt>
                <c:pt idx="5">
                  <c:v>0.4868</c:v>
                </c:pt>
              </c:numCache>
            </c:numRef>
          </c:val>
        </c:ser>
        <c:ser>
          <c:idx val="4"/>
          <c:order val="4"/>
          <c:tx>
            <c:strRef>
              <c:f>Emotions!$O$49</c:f>
              <c:strCache>
                <c:ptCount val="1"/>
                <c:pt idx="0">
                  <c:v>Green-Horn Grillers </c:v>
                </c:pt>
              </c:strCache>
            </c:strRef>
          </c:tx>
          <c:invertIfNegative val="0"/>
          <c:cat>
            <c:strRef>
              <c:f>Emotions!$J$50:$J$55</c:f>
              <c:strCache>
                <c:ptCount val="6"/>
                <c:pt idx="0">
                  <c:v>Entertaining</c:v>
                </c:pt>
                <c:pt idx="1">
                  <c:v>A change of pace</c:v>
                </c:pt>
                <c:pt idx="2">
                  <c:v>Relaxing</c:v>
                </c:pt>
                <c:pt idx="3">
                  <c:v>Fun</c:v>
                </c:pt>
                <c:pt idx="4">
                  <c:v>Satisfying</c:v>
                </c:pt>
                <c:pt idx="5">
                  <c:v>Delicious</c:v>
                </c:pt>
              </c:strCache>
            </c:strRef>
          </c:cat>
          <c:val>
            <c:numRef>
              <c:f>Emotions!$O$50:$O$55</c:f>
              <c:numCache>
                <c:formatCode>0%</c:formatCode>
                <c:ptCount val="6"/>
                <c:pt idx="0">
                  <c:v>0.2236</c:v>
                </c:pt>
                <c:pt idx="1">
                  <c:v>0.3482</c:v>
                </c:pt>
                <c:pt idx="2">
                  <c:v>0.262</c:v>
                </c:pt>
                <c:pt idx="3">
                  <c:v>0.3163</c:v>
                </c:pt>
                <c:pt idx="4">
                  <c:v>0.3546</c:v>
                </c:pt>
                <c:pt idx="5">
                  <c:v>0.5974</c:v>
                </c:pt>
              </c:numCache>
            </c:numRef>
          </c:val>
        </c:ser>
        <c:ser>
          <c:idx val="5"/>
          <c:order val="5"/>
          <c:tx>
            <c:strRef>
              <c:f>Emotions!$P$49</c:f>
              <c:strCache>
                <c:ptCount val="1"/>
                <c:pt idx="0">
                  <c:v>Old Man Charcoal</c:v>
                </c:pt>
              </c:strCache>
            </c:strRef>
          </c:tx>
          <c:invertIfNegative val="0"/>
          <c:cat>
            <c:strRef>
              <c:f>Emotions!$J$50:$J$55</c:f>
              <c:strCache>
                <c:ptCount val="6"/>
                <c:pt idx="0">
                  <c:v>Entertaining</c:v>
                </c:pt>
                <c:pt idx="1">
                  <c:v>A change of pace</c:v>
                </c:pt>
                <c:pt idx="2">
                  <c:v>Relaxing</c:v>
                </c:pt>
                <c:pt idx="3">
                  <c:v>Fun</c:v>
                </c:pt>
                <c:pt idx="4">
                  <c:v>Satisfying</c:v>
                </c:pt>
                <c:pt idx="5">
                  <c:v>Delicious</c:v>
                </c:pt>
              </c:strCache>
            </c:strRef>
          </c:cat>
          <c:val>
            <c:numRef>
              <c:f>Emotions!$P$50:$P$55</c:f>
              <c:numCache>
                <c:formatCode>0%</c:formatCode>
                <c:ptCount val="6"/>
                <c:pt idx="0">
                  <c:v>0.1434</c:v>
                </c:pt>
                <c:pt idx="1">
                  <c:v>0.255</c:v>
                </c:pt>
                <c:pt idx="2">
                  <c:v>0.2948</c:v>
                </c:pt>
                <c:pt idx="3">
                  <c:v>0.3426</c:v>
                </c:pt>
                <c:pt idx="4">
                  <c:v>0.4582</c:v>
                </c:pt>
                <c:pt idx="5">
                  <c:v>0.5976</c:v>
                </c:pt>
              </c:numCache>
            </c:numRef>
          </c:val>
        </c:ser>
        <c:ser>
          <c:idx val="6"/>
          <c:order val="6"/>
          <c:tx>
            <c:strRef>
              <c:f>Emotions!$Q$49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rgbClr val="404040"/>
            </a:solidFill>
          </c:spPr>
          <c:invertIfNegative val="0"/>
          <c:cat>
            <c:strRef>
              <c:f>Emotions!$J$50:$J$55</c:f>
              <c:strCache>
                <c:ptCount val="6"/>
                <c:pt idx="0">
                  <c:v>Entertaining</c:v>
                </c:pt>
                <c:pt idx="1">
                  <c:v>A change of pace</c:v>
                </c:pt>
                <c:pt idx="2">
                  <c:v>Relaxing</c:v>
                </c:pt>
                <c:pt idx="3">
                  <c:v>Fun</c:v>
                </c:pt>
                <c:pt idx="4">
                  <c:v>Satisfying</c:v>
                </c:pt>
                <c:pt idx="5">
                  <c:v>Delicious</c:v>
                </c:pt>
              </c:strCache>
            </c:strRef>
          </c:cat>
          <c:val>
            <c:numRef>
              <c:f>Emotions!$Q$50:$Q$55</c:f>
              <c:numCache>
                <c:formatCode>0%</c:formatCode>
                <c:ptCount val="6"/>
                <c:pt idx="0">
                  <c:v>0.2094</c:v>
                </c:pt>
                <c:pt idx="1">
                  <c:v>0.2429</c:v>
                </c:pt>
                <c:pt idx="2">
                  <c:v>0.3156</c:v>
                </c:pt>
                <c:pt idx="3">
                  <c:v>0.3746</c:v>
                </c:pt>
                <c:pt idx="4">
                  <c:v>0.4177</c:v>
                </c:pt>
                <c:pt idx="5">
                  <c:v>0.5306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3554792"/>
        <c:axId val="1733557704"/>
      </c:barChart>
      <c:catAx>
        <c:axId val="17335547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33557704"/>
        <c:crosses val="autoZero"/>
        <c:auto val="1"/>
        <c:lblAlgn val="ctr"/>
        <c:lblOffset val="100"/>
        <c:noMultiLvlLbl val="0"/>
      </c:catAx>
      <c:valAx>
        <c:axId val="17335577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73355479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20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Smoker!$L$42:$L$44</c:f>
              <c:strCache>
                <c:ptCount val="3"/>
                <c:pt idx="0">
                  <c:v>I set my budget before I started to shop for a grill</c:v>
                </c:pt>
                <c:pt idx="1">
                  <c:v>I researched online then established a budget</c:v>
                </c:pt>
                <c:pt idx="2">
                  <c:v>I went to a store then established a budget</c:v>
                </c:pt>
              </c:strCache>
            </c:strRef>
          </c:cat>
          <c:val>
            <c:numRef>
              <c:f>Smoker!$M$42:$M$44</c:f>
              <c:numCache>
                <c:formatCode>0%</c:formatCode>
                <c:ptCount val="3"/>
                <c:pt idx="0">
                  <c:v>0.32</c:v>
                </c:pt>
                <c:pt idx="1">
                  <c:v>0.3</c:v>
                </c:pt>
                <c:pt idx="2">
                  <c:v>0.16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03734840"/>
        <c:axId val="1303742936"/>
      </c:barChart>
      <c:catAx>
        <c:axId val="1303734840"/>
        <c:scaling>
          <c:orientation val="minMax"/>
        </c:scaling>
        <c:delete val="0"/>
        <c:axPos val="b"/>
        <c:majorTickMark val="out"/>
        <c:minorTickMark val="none"/>
        <c:tickLblPos val="nextTo"/>
        <c:crossAx val="1303742936"/>
        <c:crosses val="autoZero"/>
        <c:auto val="1"/>
        <c:lblAlgn val="ctr"/>
        <c:lblOffset val="100"/>
        <c:noMultiLvlLbl val="0"/>
      </c:catAx>
      <c:valAx>
        <c:axId val="13037429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03734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Smoker!$L$47:$L$48</c:f>
              <c:strCache>
                <c:ptCount val="2"/>
                <c:pt idx="0">
                  <c:v>I had a budget but spent more to get a nicer grill</c:v>
                </c:pt>
                <c:pt idx="1">
                  <c:v>I had a budget but spent less than anticipated</c:v>
                </c:pt>
              </c:strCache>
            </c:strRef>
          </c:cat>
          <c:val>
            <c:numRef>
              <c:f>Smoker!$M$47:$M$48</c:f>
              <c:numCache>
                <c:formatCode>0%</c:formatCode>
                <c:ptCount val="2"/>
                <c:pt idx="0">
                  <c:v>0.23</c:v>
                </c:pt>
                <c:pt idx="1">
                  <c:v>0.12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04130328"/>
        <c:axId val="1304133304"/>
      </c:barChart>
      <c:catAx>
        <c:axId val="1304130328"/>
        <c:scaling>
          <c:orientation val="minMax"/>
        </c:scaling>
        <c:delete val="0"/>
        <c:axPos val="b"/>
        <c:majorTickMark val="out"/>
        <c:minorTickMark val="none"/>
        <c:tickLblPos val="nextTo"/>
        <c:crossAx val="1304133304"/>
        <c:crosses val="autoZero"/>
        <c:auto val="1"/>
        <c:lblAlgn val="ctr"/>
        <c:lblOffset val="100"/>
        <c:noMultiLvlLbl val="0"/>
      </c:catAx>
      <c:valAx>
        <c:axId val="13041333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04130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527865762887925"/>
          <c:y val="0.150721369411114"/>
          <c:w val="0.924975445284875"/>
          <c:h val="0.652622185894854"/>
        </c:manualLayout>
      </c:layout>
      <c:lineChart>
        <c:grouping val="standard"/>
        <c:varyColors val="0"/>
        <c:ser>
          <c:idx val="0"/>
          <c:order val="0"/>
          <c:tx>
            <c:strRef>
              <c:f>'Path to Purchase'!$AF$16</c:f>
              <c:strCache>
                <c:ptCount val="1"/>
                <c:pt idx="0">
                  <c:v>Online</c:v>
                </c:pt>
              </c:strCache>
            </c:strRef>
          </c:tx>
          <c:spPr>
            <a:ln w="25400"/>
          </c:spPr>
          <c:cat>
            <c:strRef>
              <c:f>'Path to Purchase'!$AE$17:$AE$23</c:f>
              <c:strCache>
                <c:ptCount val="7"/>
                <c:pt idx="0">
                  <c:v>I did not research online</c:v>
                </c:pt>
                <c:pt idx="1">
                  <c:v>Less than 1 hour</c:v>
                </c:pt>
                <c:pt idx="2">
                  <c:v>1 to 2 hours</c:v>
                </c:pt>
                <c:pt idx="3">
                  <c:v>2 to 3 hours</c:v>
                </c:pt>
                <c:pt idx="4">
                  <c:v>3 to 4 hours</c:v>
                </c:pt>
                <c:pt idx="5">
                  <c:v>4 to 5 hours</c:v>
                </c:pt>
                <c:pt idx="6">
                  <c:v>More than 5 hours</c:v>
                </c:pt>
              </c:strCache>
            </c:strRef>
          </c:cat>
          <c:val>
            <c:numRef>
              <c:f>'Path to Purchase'!$AF$17:$AF$23</c:f>
              <c:numCache>
                <c:formatCode>0%</c:formatCode>
                <c:ptCount val="7"/>
                <c:pt idx="0">
                  <c:v>0.1131</c:v>
                </c:pt>
                <c:pt idx="1">
                  <c:v>0.2082</c:v>
                </c:pt>
                <c:pt idx="2">
                  <c:v>0.2948</c:v>
                </c:pt>
                <c:pt idx="3">
                  <c:v>0.1757</c:v>
                </c:pt>
                <c:pt idx="4">
                  <c:v>0.0951</c:v>
                </c:pt>
                <c:pt idx="5">
                  <c:v>0.0445</c:v>
                </c:pt>
                <c:pt idx="6">
                  <c:v>0.0686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'Path to Purchase'!$AG$16</c:f>
              <c:strCache>
                <c:ptCount val="1"/>
                <c:pt idx="0">
                  <c:v>In-store</c:v>
                </c:pt>
              </c:strCache>
            </c:strRef>
          </c:tx>
          <c:spPr>
            <a:ln w="25400"/>
          </c:spPr>
          <c:cat>
            <c:strRef>
              <c:f>'Path to Purchase'!$AE$17:$AE$23</c:f>
              <c:strCache>
                <c:ptCount val="7"/>
                <c:pt idx="0">
                  <c:v>I did not research online</c:v>
                </c:pt>
                <c:pt idx="1">
                  <c:v>Less than 1 hour</c:v>
                </c:pt>
                <c:pt idx="2">
                  <c:v>1 to 2 hours</c:v>
                </c:pt>
                <c:pt idx="3">
                  <c:v>2 to 3 hours</c:v>
                </c:pt>
                <c:pt idx="4">
                  <c:v>3 to 4 hours</c:v>
                </c:pt>
                <c:pt idx="5">
                  <c:v>4 to 5 hours</c:v>
                </c:pt>
                <c:pt idx="6">
                  <c:v>More than 5 hours</c:v>
                </c:pt>
              </c:strCache>
            </c:strRef>
          </c:cat>
          <c:val>
            <c:numRef>
              <c:f>'Path to Purchase'!$AG$17:$AG$23</c:f>
              <c:numCache>
                <c:formatCode>0%</c:formatCode>
                <c:ptCount val="7"/>
                <c:pt idx="0">
                  <c:v>0.0578</c:v>
                </c:pt>
                <c:pt idx="1">
                  <c:v>0.59</c:v>
                </c:pt>
                <c:pt idx="2">
                  <c:v>0.2226</c:v>
                </c:pt>
                <c:pt idx="3">
                  <c:v>0.0854</c:v>
                </c:pt>
                <c:pt idx="4">
                  <c:v>0.0469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8933384"/>
        <c:axId val="1729281144"/>
      </c:lineChart>
      <c:catAx>
        <c:axId val="13289333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Arial"/>
                <a:cs typeface="Arial"/>
              </a:defRPr>
            </a:pPr>
            <a:endParaRPr lang="en-US"/>
          </a:p>
        </c:txPr>
        <c:crossAx val="1729281144"/>
        <c:crosses val="autoZero"/>
        <c:auto val="1"/>
        <c:lblAlgn val="ctr"/>
        <c:lblOffset val="100"/>
        <c:noMultiLvlLbl val="0"/>
      </c:catAx>
      <c:valAx>
        <c:axId val="17292811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/>
                <a:cs typeface="Arial"/>
              </a:defRPr>
            </a:pPr>
            <a:endParaRPr lang="en-US"/>
          </a:p>
        </c:txPr>
        <c:crossAx val="1328933384"/>
        <c:crosses val="autoZero"/>
        <c:crossBetween val="between"/>
      </c:valAx>
      <c:spPr>
        <a:solidFill>
          <a:srgbClr val="F2F2F2"/>
        </a:solidFill>
      </c:spPr>
    </c:plotArea>
    <c:legend>
      <c:legendPos val="t"/>
      <c:layout>
        <c:manualLayout>
          <c:xMode val="edge"/>
          <c:yMode val="edge"/>
          <c:x val="0.203739845474981"/>
          <c:y val="0.00149330965520689"/>
          <c:w val="0.579310344827586"/>
          <c:h val="0.11627422488190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b="0" i="0">
          <a:latin typeface="TradeGothic CondEighteen"/>
          <a:cs typeface="TradeGothic CondEighteen"/>
        </a:defRPr>
      </a:pPr>
      <a:endParaRPr lang="en-US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'Top 1 Rank'!$S$34</c:f>
              <c:strCache>
                <c:ptCount val="1"/>
                <c:pt idx="0">
                  <c:v>Top 5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'Top 1 Rank'!$R$35:$R$41</c:f>
              <c:strCache>
                <c:ptCount val="7"/>
                <c:pt idx="0">
                  <c:v>Manufacturer Website</c:v>
                </c:pt>
                <c:pt idx="1">
                  <c:v>Online Reviews</c:v>
                </c:pt>
                <c:pt idx="2">
                  <c:v>Store Associates</c:v>
                </c:pt>
                <c:pt idx="3">
                  <c:v>Retail Websites (Amazon.com, HomeDepot.com, Lowes.com, etc.)</c:v>
                </c:pt>
                <c:pt idx="4">
                  <c:v>Consumer Reports</c:v>
                </c:pt>
                <c:pt idx="5">
                  <c:v>Customer Reviews</c:v>
                </c:pt>
                <c:pt idx="6">
                  <c:v>Recommendation From Family or Friend</c:v>
                </c:pt>
              </c:strCache>
            </c:strRef>
          </c:cat>
          <c:val>
            <c:numRef>
              <c:f>'Top 1 Rank'!$S$35:$S$41</c:f>
              <c:numCache>
                <c:formatCode>0%</c:formatCode>
                <c:ptCount val="7"/>
                <c:pt idx="0">
                  <c:v>0.3189</c:v>
                </c:pt>
                <c:pt idx="1">
                  <c:v>0.4982</c:v>
                </c:pt>
                <c:pt idx="2">
                  <c:v>0.2816</c:v>
                </c:pt>
                <c:pt idx="3">
                  <c:v>0.349</c:v>
                </c:pt>
                <c:pt idx="4">
                  <c:v>0.4019</c:v>
                </c:pt>
                <c:pt idx="5">
                  <c:v>0.5572</c:v>
                </c:pt>
                <c:pt idx="6">
                  <c:v>0.4091</c:v>
                </c:pt>
              </c:numCache>
            </c:numRef>
          </c:val>
        </c:ser>
        <c:ser>
          <c:idx val="1"/>
          <c:order val="1"/>
          <c:tx>
            <c:strRef>
              <c:f>'Top 1 Rank'!$T$34</c:f>
              <c:strCache>
                <c:ptCount val="1"/>
                <c:pt idx="0">
                  <c:v>Ranking Top 1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'Top 1 Rank'!$R$35:$R$41</c:f>
              <c:strCache>
                <c:ptCount val="7"/>
                <c:pt idx="0">
                  <c:v>Manufacturer Website</c:v>
                </c:pt>
                <c:pt idx="1">
                  <c:v>Online Reviews</c:v>
                </c:pt>
                <c:pt idx="2">
                  <c:v>Store Associates</c:v>
                </c:pt>
                <c:pt idx="3">
                  <c:v>Retail Websites (Amazon.com, HomeDepot.com, Lowes.com, etc.)</c:v>
                </c:pt>
                <c:pt idx="4">
                  <c:v>Consumer Reports</c:v>
                </c:pt>
                <c:pt idx="5">
                  <c:v>Customer Reviews</c:v>
                </c:pt>
                <c:pt idx="6">
                  <c:v>Recommendation From Family or Friend</c:v>
                </c:pt>
              </c:strCache>
            </c:strRef>
          </c:cat>
          <c:val>
            <c:numRef>
              <c:f>'Top 1 Rank'!$T$35:$T$41</c:f>
              <c:numCache>
                <c:formatCode>0%</c:formatCode>
                <c:ptCount val="7"/>
                <c:pt idx="0">
                  <c:v>0.1962</c:v>
                </c:pt>
                <c:pt idx="1">
                  <c:v>0.2343</c:v>
                </c:pt>
                <c:pt idx="2">
                  <c:v>0.235</c:v>
                </c:pt>
                <c:pt idx="3">
                  <c:v>0.2552</c:v>
                </c:pt>
                <c:pt idx="4">
                  <c:v>0.3144</c:v>
                </c:pt>
                <c:pt idx="5">
                  <c:v>0.3456</c:v>
                </c:pt>
                <c:pt idx="6">
                  <c:v>0.3471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60909464"/>
        <c:axId val="1660912440"/>
      </c:barChart>
      <c:catAx>
        <c:axId val="1660909464"/>
        <c:scaling>
          <c:orientation val="minMax"/>
        </c:scaling>
        <c:delete val="0"/>
        <c:axPos val="b"/>
        <c:majorTickMark val="out"/>
        <c:minorTickMark val="none"/>
        <c:tickLblPos val="nextTo"/>
        <c:crossAx val="1660912440"/>
        <c:crosses val="autoZero"/>
        <c:auto val="1"/>
        <c:lblAlgn val="ctr"/>
        <c:lblOffset val="100"/>
        <c:noMultiLvlLbl val="0"/>
      </c:catAx>
      <c:valAx>
        <c:axId val="16609124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660909464"/>
        <c:crosses val="autoZero"/>
        <c:crossBetween val="between"/>
      </c:valAx>
      <c:spPr>
        <a:solidFill>
          <a:srgbClr val="F2F2F2"/>
        </a:solidFill>
      </c:spPr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b="0" i="0"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3097009092746"/>
          <c:y val="0.192011928753926"/>
          <c:w val="0.858646065772512"/>
          <c:h val="0.696560288971392"/>
        </c:manualLayout>
      </c:layout>
      <c:barChart>
        <c:barDir val="col"/>
        <c:grouping val="clustered"/>
        <c:varyColors val="0"/>
        <c:ser>
          <c:idx val="5"/>
          <c:order val="0"/>
          <c:tx>
            <c:strRef>
              <c:f>Stores!$W$32</c:f>
              <c:strCache>
                <c:ptCount val="1"/>
                <c:pt idx="0">
                  <c:v>All</c:v>
                </c:pt>
              </c:strCache>
            </c:strRef>
          </c:tx>
          <c:invertIfNegative val="0"/>
          <c:cat>
            <c:strRef>
              <c:f>Stores!$Q$41:$Q$45</c:f>
              <c:strCache>
                <c:ptCount val="5"/>
                <c:pt idx="0">
                  <c:v>I was overwhelmed with too many choices</c:v>
                </c:pt>
                <c:pt idx="1">
                  <c:v>It was difficult to narrow down my options</c:v>
                </c:pt>
                <c:pt idx="2">
                  <c:v>I was not sure I was getting the best value</c:v>
                </c:pt>
                <c:pt idx="3">
                  <c:v>I was looking for competitive pricing</c:v>
                </c:pt>
                <c:pt idx="4">
                  <c:v>I wanted to see what the selection was at each store</c:v>
                </c:pt>
              </c:strCache>
            </c:strRef>
          </c:cat>
          <c:val>
            <c:numRef>
              <c:f>Stores!$W$41:$W$45</c:f>
              <c:numCache>
                <c:formatCode>0%</c:formatCode>
                <c:ptCount val="5"/>
                <c:pt idx="0">
                  <c:v>0.0923</c:v>
                </c:pt>
                <c:pt idx="1">
                  <c:v>0.1538</c:v>
                </c:pt>
                <c:pt idx="2">
                  <c:v>0.3556</c:v>
                </c:pt>
                <c:pt idx="3">
                  <c:v>0.5709</c:v>
                </c:pt>
                <c:pt idx="4">
                  <c:v>0.5932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673721832"/>
        <c:axId val="1673724808"/>
      </c:barChart>
      <c:catAx>
        <c:axId val="1673721832"/>
        <c:scaling>
          <c:orientation val="minMax"/>
        </c:scaling>
        <c:delete val="0"/>
        <c:axPos val="b"/>
        <c:majorTickMark val="out"/>
        <c:minorTickMark val="none"/>
        <c:tickLblPos val="nextTo"/>
        <c:crossAx val="1673724808"/>
        <c:crosses val="autoZero"/>
        <c:auto val="1"/>
        <c:lblAlgn val="ctr"/>
        <c:lblOffset val="100"/>
        <c:noMultiLvlLbl val="0"/>
      </c:catAx>
      <c:valAx>
        <c:axId val="1673724808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673721832"/>
        <c:crosses val="autoZero"/>
        <c:crossBetween val="between"/>
      </c:valAx>
      <c:spPr>
        <a:solidFill>
          <a:srgbClr val="F2F2F2"/>
        </a:solidFill>
      </c:spPr>
    </c:plotArea>
    <c:plotVisOnly val="1"/>
    <c:dispBlanksAs val="gap"/>
    <c:showDLblsOverMax val="0"/>
  </c:chart>
  <c:txPr>
    <a:bodyPr/>
    <a:lstStyle/>
    <a:p>
      <a:pPr>
        <a:defRPr sz="1050" b="0" i="0">
          <a:latin typeface="Arial"/>
          <a:cs typeface="Arial"/>
        </a:defRPr>
      </a:pPr>
      <a:endParaRPr lang="en-US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46765603724185"/>
          <c:y val="0.0681800440605035"/>
          <c:w val="0.86768452374447"/>
          <c:h val="0.664151513877787"/>
        </c:manualLayout>
      </c:layout>
      <c:barChart>
        <c:barDir val="col"/>
        <c:grouping val="clustered"/>
        <c:varyColors val="0"/>
        <c:ser>
          <c:idx val="5"/>
          <c:order val="0"/>
          <c:tx>
            <c:strRef>
              <c:f>Stores!$W$17</c:f>
              <c:strCache>
                <c:ptCount val="1"/>
                <c:pt idx="0">
                  <c:v>All</c:v>
                </c:pt>
              </c:strCache>
            </c:strRef>
          </c:tx>
          <c:invertIfNegative val="0"/>
          <c:cat>
            <c:strRef>
              <c:f>Stores!$Q$19:$Q$23</c:f>
              <c:strCache>
                <c:ptCount val="5"/>
                <c:pt idx="0">
                  <c:v>I didn't have time</c:v>
                </c:pt>
                <c:pt idx="1">
                  <c:v>It was an impulsive purchase</c:v>
                </c:pt>
                <c:pt idx="2">
                  <c:v>There was only one store in my area</c:v>
                </c:pt>
                <c:pt idx="3">
                  <c:v>I already knew what I wanted before visiting the store</c:v>
                </c:pt>
                <c:pt idx="4">
                  <c:v>I was satisfied with the selection there</c:v>
                </c:pt>
              </c:strCache>
            </c:strRef>
          </c:cat>
          <c:val>
            <c:numRef>
              <c:f>Stores!$W$19:$W$23</c:f>
              <c:numCache>
                <c:formatCode>0%</c:formatCode>
                <c:ptCount val="5"/>
                <c:pt idx="0">
                  <c:v>0.065</c:v>
                </c:pt>
                <c:pt idx="1">
                  <c:v>0.065</c:v>
                </c:pt>
                <c:pt idx="2">
                  <c:v>0.0813</c:v>
                </c:pt>
                <c:pt idx="3">
                  <c:v>0.4593</c:v>
                </c:pt>
                <c:pt idx="4">
                  <c:v>0.5528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660597592"/>
        <c:axId val="1660109432"/>
      </c:barChart>
      <c:catAx>
        <c:axId val="1660597592"/>
        <c:scaling>
          <c:orientation val="minMax"/>
        </c:scaling>
        <c:delete val="0"/>
        <c:axPos val="b"/>
        <c:majorTickMark val="out"/>
        <c:minorTickMark val="none"/>
        <c:tickLblPos val="nextTo"/>
        <c:crossAx val="1660109432"/>
        <c:crosses val="autoZero"/>
        <c:auto val="1"/>
        <c:lblAlgn val="ctr"/>
        <c:lblOffset val="100"/>
        <c:noMultiLvlLbl val="0"/>
      </c:catAx>
      <c:valAx>
        <c:axId val="1660109432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660597592"/>
        <c:crosses val="autoZero"/>
        <c:crossBetween val="between"/>
      </c:valAx>
      <c:spPr>
        <a:solidFill>
          <a:sysClr val="window" lastClr="FFFFFF">
            <a:lumMod val="95000"/>
          </a:sysClr>
        </a:solidFill>
      </c:spPr>
    </c:plotArea>
    <c:plotVisOnly val="1"/>
    <c:dispBlanksAs val="gap"/>
    <c:showDLblsOverMax val="0"/>
  </c:chart>
  <c:txPr>
    <a:bodyPr/>
    <a:lstStyle/>
    <a:p>
      <a:pPr>
        <a:defRPr sz="1100" b="0" i="0">
          <a:latin typeface="Arial"/>
          <a:cs typeface="Arial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4913057742782"/>
          <c:y val="0.0624998160276694"/>
          <c:w val="0.671007217847769"/>
          <c:h val="0.903037751122231"/>
        </c:manualLayout>
      </c:layout>
      <c:pieChart>
        <c:varyColors val="1"/>
        <c:ser>
          <c:idx val="0"/>
          <c:order val="0"/>
          <c:spPr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6290FD"/>
              </a:solidFill>
              <a:ln>
                <a:solidFill>
                  <a:srgbClr val="FFFFFF"/>
                </a:solidFill>
              </a:ln>
            </c:spPr>
          </c:dPt>
          <c:dPt>
            <c:idx val="1"/>
            <c:bubble3D val="0"/>
            <c:spPr>
              <a:solidFill>
                <a:srgbClr val="E284A5"/>
              </a:solidFill>
              <a:ln>
                <a:solidFill>
                  <a:srgbClr val="FFFFFF"/>
                </a:solidFill>
              </a:ln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'New 6'!$D$11:$D$12</c:f>
              <c:numCache>
                <c:formatCode>0%</c:formatCode>
                <c:ptCount val="2"/>
                <c:pt idx="0">
                  <c:v>0.7456</c:v>
                </c:pt>
                <c:pt idx="1">
                  <c:v>0.2544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700"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7"/>
          <c:order val="0"/>
          <c:tx>
            <c:strRef>
              <c:f>Stores!$B$210</c:f>
              <c:strCache>
                <c:ptCount val="1"/>
                <c:pt idx="0">
                  <c:v>Lowe's</c:v>
                </c:pt>
              </c:strCache>
            </c:strRef>
          </c:tx>
          <c:spPr>
            <a:solidFill>
              <a:srgbClr val="54A1DE">
                <a:lumMod val="50000"/>
              </a:srgbClr>
            </a:solidFill>
          </c:spPr>
          <c:invertIfNegative val="0"/>
          <c:cat>
            <c:strRef>
              <c:f>Stores!$A$215:$A$222</c:f>
              <c:strCache>
                <c:ptCount val="8"/>
                <c:pt idx="0">
                  <c:v>I could take the grill home even though it wasn't assembled</c:v>
                </c:pt>
                <c:pt idx="1">
                  <c:v>They had the model in a certain color I liked</c:v>
                </c:pt>
                <c:pt idx="2">
                  <c:v>The store sales associate inspired confidence in my decision</c:v>
                </c:pt>
                <c:pt idx="3">
                  <c:v>I could take the grill home already assembled</c:v>
                </c:pt>
                <c:pt idx="4">
                  <c:v>There were sales going on</c:v>
                </c:pt>
                <c:pt idx="5">
                  <c:v>They carried the brand I wanted</c:v>
                </c:pt>
                <c:pt idx="6">
                  <c:v>I liked the choices in-store</c:v>
                </c:pt>
                <c:pt idx="7">
                  <c:v>The prices were lower</c:v>
                </c:pt>
              </c:strCache>
            </c:strRef>
          </c:cat>
          <c:val>
            <c:numRef>
              <c:f>Stores!$B$215:$B$222</c:f>
              <c:numCache>
                <c:formatCode>0%</c:formatCode>
                <c:ptCount val="8"/>
                <c:pt idx="0">
                  <c:v>0.1148</c:v>
                </c:pt>
                <c:pt idx="1">
                  <c:v>0.1585</c:v>
                </c:pt>
                <c:pt idx="2">
                  <c:v>0.1858</c:v>
                </c:pt>
                <c:pt idx="3">
                  <c:v>0.1858</c:v>
                </c:pt>
                <c:pt idx="4">
                  <c:v>0.2514</c:v>
                </c:pt>
                <c:pt idx="5">
                  <c:v>0.306</c:v>
                </c:pt>
                <c:pt idx="6">
                  <c:v>0.3934</c:v>
                </c:pt>
                <c:pt idx="7">
                  <c:v>0.3661</c:v>
                </c:pt>
              </c:numCache>
            </c:numRef>
          </c:val>
        </c:ser>
        <c:ser>
          <c:idx val="0"/>
          <c:order val="1"/>
          <c:tx>
            <c:strRef>
              <c:f>Stores!$C$210</c:f>
              <c:strCache>
                <c:ptCount val="1"/>
                <c:pt idx="0">
                  <c:v>The Home Depot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Stores!$A$215:$A$222</c:f>
              <c:strCache>
                <c:ptCount val="8"/>
                <c:pt idx="0">
                  <c:v>I could take the grill home even though it wasn't assembled</c:v>
                </c:pt>
                <c:pt idx="1">
                  <c:v>They had the model in a certain color I liked</c:v>
                </c:pt>
                <c:pt idx="2">
                  <c:v>The store sales associate inspired confidence in my decision</c:v>
                </c:pt>
                <c:pt idx="3">
                  <c:v>I could take the grill home already assembled</c:v>
                </c:pt>
                <c:pt idx="4">
                  <c:v>There were sales going on</c:v>
                </c:pt>
                <c:pt idx="5">
                  <c:v>They carried the brand I wanted</c:v>
                </c:pt>
                <c:pt idx="6">
                  <c:v>I liked the choices in-store</c:v>
                </c:pt>
                <c:pt idx="7">
                  <c:v>The prices were lower</c:v>
                </c:pt>
              </c:strCache>
            </c:strRef>
          </c:cat>
          <c:val>
            <c:numRef>
              <c:f>Stores!$C$215:$C$222</c:f>
              <c:numCache>
                <c:formatCode>0%</c:formatCode>
                <c:ptCount val="8"/>
                <c:pt idx="0">
                  <c:v>0.1204</c:v>
                </c:pt>
                <c:pt idx="1">
                  <c:v>0.1481</c:v>
                </c:pt>
                <c:pt idx="2">
                  <c:v>0.1713</c:v>
                </c:pt>
                <c:pt idx="3">
                  <c:v>0.1806</c:v>
                </c:pt>
                <c:pt idx="4">
                  <c:v>0.2454</c:v>
                </c:pt>
                <c:pt idx="5">
                  <c:v>0.2731</c:v>
                </c:pt>
                <c:pt idx="6">
                  <c:v>0.4398</c:v>
                </c:pt>
                <c:pt idx="7">
                  <c:v>0.3704</c:v>
                </c:pt>
              </c:numCache>
            </c:numRef>
          </c:val>
        </c:ser>
        <c:ser>
          <c:idx val="1"/>
          <c:order val="2"/>
          <c:tx>
            <c:strRef>
              <c:f>Stores!$D$210</c:f>
              <c:strCache>
                <c:ptCount val="1"/>
                <c:pt idx="0">
                  <c:v>Walmart</c:v>
                </c:pt>
              </c:strCache>
            </c:strRef>
          </c:tx>
          <c:spPr>
            <a:solidFill>
              <a:srgbClr val="54A1DE">
                <a:lumMod val="60000"/>
                <a:lumOff val="40000"/>
              </a:srgbClr>
            </a:solidFill>
          </c:spPr>
          <c:invertIfNegative val="0"/>
          <c:cat>
            <c:strRef>
              <c:f>Stores!$A$215:$A$222</c:f>
              <c:strCache>
                <c:ptCount val="8"/>
                <c:pt idx="0">
                  <c:v>I could take the grill home even though it wasn't assembled</c:v>
                </c:pt>
                <c:pt idx="1">
                  <c:v>They had the model in a certain color I liked</c:v>
                </c:pt>
                <c:pt idx="2">
                  <c:v>The store sales associate inspired confidence in my decision</c:v>
                </c:pt>
                <c:pt idx="3">
                  <c:v>I could take the grill home already assembled</c:v>
                </c:pt>
                <c:pt idx="4">
                  <c:v>There were sales going on</c:v>
                </c:pt>
                <c:pt idx="5">
                  <c:v>They carried the brand I wanted</c:v>
                </c:pt>
                <c:pt idx="6">
                  <c:v>I liked the choices in-store</c:v>
                </c:pt>
                <c:pt idx="7">
                  <c:v>The prices were lower</c:v>
                </c:pt>
              </c:strCache>
            </c:strRef>
          </c:cat>
          <c:val>
            <c:numRef>
              <c:f>Stores!$D$215:$D$222</c:f>
              <c:numCache>
                <c:formatCode>0%</c:formatCode>
                <c:ptCount val="8"/>
                <c:pt idx="0">
                  <c:v>0.1564</c:v>
                </c:pt>
                <c:pt idx="1">
                  <c:v>0.0615</c:v>
                </c:pt>
                <c:pt idx="2">
                  <c:v>0.0615</c:v>
                </c:pt>
                <c:pt idx="3">
                  <c:v>0.1341</c:v>
                </c:pt>
                <c:pt idx="4">
                  <c:v>0.2682</c:v>
                </c:pt>
                <c:pt idx="5">
                  <c:v>0.1899</c:v>
                </c:pt>
                <c:pt idx="6">
                  <c:v>0.2682</c:v>
                </c:pt>
                <c:pt idx="7">
                  <c:v>0.6369</c:v>
                </c:pt>
              </c:numCache>
            </c:numRef>
          </c:val>
        </c:ser>
        <c:ser>
          <c:idx val="2"/>
          <c:order val="3"/>
          <c:tx>
            <c:strRef>
              <c:f>Stores!$E$210</c:f>
              <c:strCache>
                <c:ptCount val="1"/>
                <c:pt idx="0">
                  <c:v>Specialty or Professional Grill Retailers</c:v>
                </c:pt>
              </c:strCache>
            </c:strRef>
          </c:tx>
          <c:spPr>
            <a:solidFill>
              <a:sysClr val="windowText" lastClr="000000">
                <a:lumMod val="50000"/>
                <a:lumOff val="50000"/>
              </a:sysClr>
            </a:solidFill>
          </c:spPr>
          <c:invertIfNegative val="0"/>
          <c:cat>
            <c:strRef>
              <c:f>Stores!$A$215:$A$222</c:f>
              <c:strCache>
                <c:ptCount val="8"/>
                <c:pt idx="0">
                  <c:v>I could take the grill home even though it wasn't assembled</c:v>
                </c:pt>
                <c:pt idx="1">
                  <c:v>They had the model in a certain color I liked</c:v>
                </c:pt>
                <c:pt idx="2">
                  <c:v>The store sales associate inspired confidence in my decision</c:v>
                </c:pt>
                <c:pt idx="3">
                  <c:v>I could take the grill home already assembled</c:v>
                </c:pt>
                <c:pt idx="4">
                  <c:v>There were sales going on</c:v>
                </c:pt>
                <c:pt idx="5">
                  <c:v>They carried the brand I wanted</c:v>
                </c:pt>
                <c:pt idx="6">
                  <c:v>I liked the choices in-store</c:v>
                </c:pt>
                <c:pt idx="7">
                  <c:v>The prices were lower</c:v>
                </c:pt>
              </c:strCache>
            </c:strRef>
          </c:cat>
          <c:val>
            <c:numRef>
              <c:f>Stores!$E$215:$E$222</c:f>
              <c:numCache>
                <c:formatCode>0%</c:formatCode>
                <c:ptCount val="8"/>
                <c:pt idx="0">
                  <c:v>0.0</c:v>
                </c:pt>
                <c:pt idx="1">
                  <c:v>0.0833</c:v>
                </c:pt>
                <c:pt idx="2">
                  <c:v>0.2917</c:v>
                </c:pt>
                <c:pt idx="3">
                  <c:v>0.2083</c:v>
                </c:pt>
                <c:pt idx="4">
                  <c:v>0.1667</c:v>
                </c:pt>
                <c:pt idx="5">
                  <c:v>0.3333</c:v>
                </c:pt>
                <c:pt idx="6">
                  <c:v>0.4583</c:v>
                </c:pt>
                <c:pt idx="7">
                  <c:v>0.125</c:v>
                </c:pt>
              </c:numCache>
            </c:numRef>
          </c:val>
        </c:ser>
        <c:ser>
          <c:idx val="3"/>
          <c:order val="4"/>
          <c:tx>
            <c:strRef>
              <c:f>Stores!$F$210</c:f>
              <c:strCache>
                <c:ptCount val="1"/>
                <c:pt idx="0">
                  <c:v>Online</c:v>
                </c:pt>
              </c:strCache>
            </c:strRef>
          </c:tx>
          <c:spPr>
            <a:solidFill>
              <a:srgbClr val="FFBA00">
                <a:lumMod val="50000"/>
              </a:srgbClr>
            </a:solidFill>
          </c:spPr>
          <c:invertIfNegative val="0"/>
          <c:cat>
            <c:strRef>
              <c:f>Stores!$A$215:$A$222</c:f>
              <c:strCache>
                <c:ptCount val="8"/>
                <c:pt idx="0">
                  <c:v>I could take the grill home even though it wasn't assembled</c:v>
                </c:pt>
                <c:pt idx="1">
                  <c:v>They had the model in a certain color I liked</c:v>
                </c:pt>
                <c:pt idx="2">
                  <c:v>The store sales associate inspired confidence in my decision</c:v>
                </c:pt>
                <c:pt idx="3">
                  <c:v>I could take the grill home already assembled</c:v>
                </c:pt>
                <c:pt idx="4">
                  <c:v>There were sales going on</c:v>
                </c:pt>
                <c:pt idx="5">
                  <c:v>They carried the brand I wanted</c:v>
                </c:pt>
                <c:pt idx="6">
                  <c:v>I liked the choices in-store</c:v>
                </c:pt>
                <c:pt idx="7">
                  <c:v>The prices were lower</c:v>
                </c:pt>
              </c:strCache>
            </c:strRef>
          </c:cat>
          <c:val>
            <c:numRef>
              <c:f>Stores!$F$215:$F$222</c:f>
              <c:numCache>
                <c:formatCode>0%</c:formatCode>
                <c:ptCount val="8"/>
                <c:pt idx="0">
                  <c:v>0.0588</c:v>
                </c:pt>
                <c:pt idx="1">
                  <c:v>0.1569</c:v>
                </c:pt>
                <c:pt idx="2">
                  <c:v>0.0784</c:v>
                </c:pt>
                <c:pt idx="3">
                  <c:v>0.0784</c:v>
                </c:pt>
                <c:pt idx="4">
                  <c:v>0.1176</c:v>
                </c:pt>
                <c:pt idx="5">
                  <c:v>0.2745</c:v>
                </c:pt>
                <c:pt idx="6">
                  <c:v>0.1373</c:v>
                </c:pt>
                <c:pt idx="7">
                  <c:v>0.5686</c:v>
                </c:pt>
              </c:numCache>
            </c:numRef>
          </c:val>
        </c:ser>
        <c:ser>
          <c:idx val="6"/>
          <c:order val="5"/>
          <c:tx>
            <c:strRef>
              <c:f>Stores!$G$210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Stores!$A$215:$A$222</c:f>
              <c:strCache>
                <c:ptCount val="8"/>
                <c:pt idx="0">
                  <c:v>I could take the grill home even though it wasn't assembled</c:v>
                </c:pt>
                <c:pt idx="1">
                  <c:v>They had the model in a certain color I liked</c:v>
                </c:pt>
                <c:pt idx="2">
                  <c:v>The store sales associate inspired confidence in my decision</c:v>
                </c:pt>
                <c:pt idx="3">
                  <c:v>I could take the grill home already assembled</c:v>
                </c:pt>
                <c:pt idx="4">
                  <c:v>There were sales going on</c:v>
                </c:pt>
                <c:pt idx="5">
                  <c:v>They carried the brand I wanted</c:v>
                </c:pt>
                <c:pt idx="6">
                  <c:v>I liked the choices in-store</c:v>
                </c:pt>
                <c:pt idx="7">
                  <c:v>The prices were lower</c:v>
                </c:pt>
              </c:strCache>
            </c:strRef>
          </c:cat>
          <c:val>
            <c:numRef>
              <c:f>Stores!$G$215:$G$222</c:f>
              <c:numCache>
                <c:formatCode>0%</c:formatCode>
                <c:ptCount val="8"/>
                <c:pt idx="0">
                  <c:v>0.1239</c:v>
                </c:pt>
                <c:pt idx="1">
                  <c:v>0.1276</c:v>
                </c:pt>
                <c:pt idx="2">
                  <c:v>0.1516</c:v>
                </c:pt>
                <c:pt idx="3">
                  <c:v>0.1661</c:v>
                </c:pt>
                <c:pt idx="4">
                  <c:v>0.2443</c:v>
                </c:pt>
                <c:pt idx="5">
                  <c:v>0.2599</c:v>
                </c:pt>
                <c:pt idx="6">
                  <c:v>0.3502</c:v>
                </c:pt>
                <c:pt idx="7">
                  <c:v>0.4465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34503592"/>
        <c:axId val="1730296728"/>
      </c:barChart>
      <c:catAx>
        <c:axId val="834503592"/>
        <c:scaling>
          <c:orientation val="minMax"/>
        </c:scaling>
        <c:delete val="0"/>
        <c:axPos val="b"/>
        <c:majorTickMark val="out"/>
        <c:minorTickMark val="none"/>
        <c:tickLblPos val="nextTo"/>
        <c:crossAx val="1730296728"/>
        <c:crosses val="autoZero"/>
        <c:auto val="1"/>
        <c:lblAlgn val="ctr"/>
        <c:lblOffset val="100"/>
        <c:noMultiLvlLbl val="0"/>
      </c:catAx>
      <c:valAx>
        <c:axId val="17302967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34503592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800" b="0" i="0">
          <a:latin typeface="Arial"/>
          <a:cs typeface="Arial"/>
        </a:defRPr>
      </a:pPr>
      <a:endParaRPr lang="en-US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659634122889"/>
          <c:y val="0.173569299089798"/>
          <c:w val="0.86768452374447"/>
          <c:h val="0.59093395761182"/>
        </c:manualLayout>
      </c:layout>
      <c:barChart>
        <c:barDir val="col"/>
        <c:grouping val="clustered"/>
        <c:varyColors val="0"/>
        <c:ser>
          <c:idx val="5"/>
          <c:order val="0"/>
          <c:tx>
            <c:strRef>
              <c:f>Stores!$AL$1</c:f>
              <c:strCache>
                <c:ptCount val="1"/>
                <c:pt idx="0">
                  <c:v>All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CDDEA">
                  <a:lumMod val="90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ADC8DD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6600"/>
              </a:solidFill>
            </c:spPr>
          </c:dPt>
          <c:cat>
            <c:multiLvlStrRef>
              <c:f>Stores!$AE$2:$AF$7</c:f>
              <c:multiLvlStrCache>
                <c:ptCount val="6"/>
                <c:lvl>
                  <c:pt idx="0">
                    <c:v>Walmart</c:v>
                  </c:pt>
                  <c:pt idx="1">
                    <c:v>Lowe's</c:v>
                  </c:pt>
                  <c:pt idx="2">
                    <c:v>The Home Depot</c:v>
                  </c:pt>
                  <c:pt idx="3">
                    <c:v>Walmart</c:v>
                  </c:pt>
                  <c:pt idx="4">
                    <c:v>Lowe's</c:v>
                  </c:pt>
                  <c:pt idx="5">
                    <c:v>The Home Depot</c:v>
                  </c:pt>
                </c:lvl>
                <c:lvl>
                  <c:pt idx="0">
                    <c:v>Considered</c:v>
                  </c:pt>
                  <c:pt idx="3">
                    <c:v>Final</c:v>
                  </c:pt>
                </c:lvl>
              </c:multiLvlStrCache>
            </c:multiLvlStrRef>
          </c:cat>
          <c:val>
            <c:numRef>
              <c:f>Stores!$AL$2:$AL$7</c:f>
              <c:numCache>
                <c:formatCode>0%</c:formatCode>
                <c:ptCount val="6"/>
                <c:pt idx="0">
                  <c:v>0.4813</c:v>
                </c:pt>
                <c:pt idx="1">
                  <c:v>0.5415</c:v>
                </c:pt>
                <c:pt idx="2">
                  <c:v>0.5969</c:v>
                </c:pt>
                <c:pt idx="3">
                  <c:v>0.22</c:v>
                </c:pt>
                <c:pt idx="4">
                  <c:v>0.22</c:v>
                </c:pt>
                <c:pt idx="5">
                  <c:v>0.26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660438168"/>
        <c:axId val="1660441224"/>
      </c:barChart>
      <c:catAx>
        <c:axId val="1660438168"/>
        <c:scaling>
          <c:orientation val="minMax"/>
        </c:scaling>
        <c:delete val="0"/>
        <c:axPos val="b"/>
        <c:majorTickMark val="out"/>
        <c:minorTickMark val="none"/>
        <c:tickLblPos val="nextTo"/>
        <c:crossAx val="1660441224"/>
        <c:crosses val="autoZero"/>
        <c:auto val="1"/>
        <c:lblAlgn val="ctr"/>
        <c:lblOffset val="100"/>
        <c:noMultiLvlLbl val="0"/>
      </c:catAx>
      <c:valAx>
        <c:axId val="1660441224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660438168"/>
        <c:crosses val="autoZero"/>
        <c:crossBetween val="between"/>
      </c:valAx>
      <c:spPr>
        <a:solidFill>
          <a:srgbClr val="F2F2F2"/>
        </a:solidFill>
      </c:spPr>
    </c:plotArea>
    <c:plotVisOnly val="1"/>
    <c:dispBlanksAs val="gap"/>
    <c:showDLblsOverMax val="0"/>
  </c:chart>
  <c:txPr>
    <a:bodyPr/>
    <a:lstStyle/>
    <a:p>
      <a:pPr>
        <a:defRPr sz="1000" b="0" i="0">
          <a:latin typeface="Arial"/>
          <a:cs typeface="Arial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'Griller Description'!$D$47</c:f>
              <c:strCache>
                <c:ptCount val="1"/>
                <c:pt idx="0">
                  <c:v>Crowd Pleasers </c:v>
                </c:pt>
              </c:strCache>
            </c:strRef>
          </c:tx>
          <c:spPr>
            <a:solidFill>
              <a:srgbClr val="EB9232"/>
            </a:solidFill>
          </c:spPr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'Griller Description'!$A$48:$A$51</c:f>
              <c:strCache>
                <c:ptCount val="4"/>
                <c:pt idx="0">
                  <c:v>Health </c:v>
                </c:pt>
                <c:pt idx="1">
                  <c:v>Experience</c:v>
                </c:pt>
                <c:pt idx="2">
                  <c:v>Convenience </c:v>
                </c:pt>
                <c:pt idx="3">
                  <c:v>Taste </c:v>
                </c:pt>
              </c:strCache>
            </c:strRef>
          </c:cat>
          <c:val>
            <c:numRef>
              <c:f>'Griller Description'!$D$48:$D$51</c:f>
              <c:numCache>
                <c:formatCode>#,##0.00</c:formatCode>
                <c:ptCount val="4"/>
                <c:pt idx="0">
                  <c:v>9.008771929999998</c:v>
                </c:pt>
                <c:pt idx="1">
                  <c:v>51.7280702</c:v>
                </c:pt>
                <c:pt idx="2">
                  <c:v>13.3157895</c:v>
                </c:pt>
                <c:pt idx="3">
                  <c:v>25.9473684</c:v>
                </c:pt>
              </c:numCache>
            </c:numRef>
          </c:val>
        </c:ser>
        <c:ser>
          <c:idx val="1"/>
          <c:order val="1"/>
          <c:tx>
            <c:strRef>
              <c:f>'Griller Description'!$H$47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'Griller Description'!$A$48:$A$51</c:f>
              <c:strCache>
                <c:ptCount val="4"/>
                <c:pt idx="0">
                  <c:v>Health </c:v>
                </c:pt>
                <c:pt idx="1">
                  <c:v>Experience</c:v>
                </c:pt>
                <c:pt idx="2">
                  <c:v>Convenience </c:v>
                </c:pt>
                <c:pt idx="3">
                  <c:v>Taste </c:v>
                </c:pt>
              </c:strCache>
            </c:strRef>
          </c:cat>
          <c:val>
            <c:numRef>
              <c:f>'Griller Description'!$H$48:$H$51</c:f>
              <c:numCache>
                <c:formatCode>#,##0.00</c:formatCode>
                <c:ptCount val="4"/>
                <c:pt idx="0">
                  <c:v>17.738933</c:v>
                </c:pt>
                <c:pt idx="1">
                  <c:v>18.6021566</c:v>
                </c:pt>
                <c:pt idx="2">
                  <c:v>22.68842219999998</c:v>
                </c:pt>
                <c:pt idx="3">
                  <c:v>40.9704881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30799080"/>
        <c:axId val="1730223112"/>
      </c:barChart>
      <c:catAx>
        <c:axId val="1730799080"/>
        <c:scaling>
          <c:orientation val="minMax"/>
        </c:scaling>
        <c:delete val="0"/>
        <c:axPos val="b"/>
        <c:majorTickMark val="out"/>
        <c:minorTickMark val="none"/>
        <c:tickLblPos val="nextTo"/>
        <c:crossAx val="1730223112"/>
        <c:crosses val="autoZero"/>
        <c:auto val="1"/>
        <c:lblAlgn val="ctr"/>
        <c:lblOffset val="100"/>
        <c:noMultiLvlLbl val="0"/>
      </c:catAx>
      <c:valAx>
        <c:axId val="1730223112"/>
        <c:scaling>
          <c:orientation val="minMax"/>
        </c:scaling>
        <c:delete val="1"/>
        <c:axPos val="l"/>
        <c:majorGridlines/>
        <c:numFmt formatCode="#,##0.00" sourceLinked="1"/>
        <c:majorTickMark val="out"/>
        <c:minorTickMark val="none"/>
        <c:tickLblPos val="nextTo"/>
        <c:crossAx val="173079908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'Griller Description'!$C$47</c:f>
              <c:strCache>
                <c:ptCount val="1"/>
                <c:pt idx="0">
                  <c:v>Sizzling Magicians 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'Griller Description'!$A$48:$A$51</c:f>
              <c:strCache>
                <c:ptCount val="4"/>
                <c:pt idx="0">
                  <c:v>Health </c:v>
                </c:pt>
                <c:pt idx="1">
                  <c:v>Experience</c:v>
                </c:pt>
                <c:pt idx="2">
                  <c:v>Convenience </c:v>
                </c:pt>
                <c:pt idx="3">
                  <c:v>Taste </c:v>
                </c:pt>
              </c:strCache>
            </c:strRef>
          </c:cat>
          <c:val>
            <c:numRef>
              <c:f>'Griller Description'!$C$48:$C$51</c:f>
              <c:numCache>
                <c:formatCode>#,##0.00</c:formatCode>
                <c:ptCount val="4"/>
                <c:pt idx="0">
                  <c:v>25.0533333</c:v>
                </c:pt>
                <c:pt idx="1">
                  <c:v>19.0311111</c:v>
                </c:pt>
                <c:pt idx="2">
                  <c:v>21.46</c:v>
                </c:pt>
                <c:pt idx="3">
                  <c:v>34.4555556</c:v>
                </c:pt>
              </c:numCache>
            </c:numRef>
          </c:val>
        </c:ser>
        <c:ser>
          <c:idx val="1"/>
          <c:order val="1"/>
          <c:tx>
            <c:strRef>
              <c:f>'Griller Description'!$H$47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'Griller Description'!$A$48:$A$51</c:f>
              <c:strCache>
                <c:ptCount val="4"/>
                <c:pt idx="0">
                  <c:v>Health </c:v>
                </c:pt>
                <c:pt idx="1">
                  <c:v>Experience</c:v>
                </c:pt>
                <c:pt idx="2">
                  <c:v>Convenience </c:v>
                </c:pt>
                <c:pt idx="3">
                  <c:v>Taste </c:v>
                </c:pt>
              </c:strCache>
            </c:strRef>
          </c:cat>
          <c:val>
            <c:numRef>
              <c:f>'Griller Description'!$H$48:$H$51</c:f>
              <c:numCache>
                <c:formatCode>#,##0.00</c:formatCode>
                <c:ptCount val="4"/>
                <c:pt idx="0">
                  <c:v>17.738933</c:v>
                </c:pt>
                <c:pt idx="1">
                  <c:v>18.6021566</c:v>
                </c:pt>
                <c:pt idx="2">
                  <c:v>22.68842219999998</c:v>
                </c:pt>
                <c:pt idx="3">
                  <c:v>40.9704881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30325880"/>
        <c:axId val="-2090305064"/>
      </c:barChart>
      <c:catAx>
        <c:axId val="1730325880"/>
        <c:scaling>
          <c:orientation val="minMax"/>
        </c:scaling>
        <c:delete val="0"/>
        <c:axPos val="b"/>
        <c:majorTickMark val="out"/>
        <c:minorTickMark val="none"/>
        <c:tickLblPos val="nextTo"/>
        <c:crossAx val="-2090305064"/>
        <c:crosses val="autoZero"/>
        <c:auto val="1"/>
        <c:lblAlgn val="ctr"/>
        <c:lblOffset val="100"/>
        <c:noMultiLvlLbl val="0"/>
      </c:catAx>
      <c:valAx>
        <c:axId val="-2090305064"/>
        <c:scaling>
          <c:orientation val="minMax"/>
        </c:scaling>
        <c:delete val="1"/>
        <c:axPos val="l"/>
        <c:majorGridlines/>
        <c:numFmt formatCode="#,##0.00" sourceLinked="1"/>
        <c:majorTickMark val="out"/>
        <c:minorTickMark val="none"/>
        <c:tickLblPos val="nextTo"/>
        <c:crossAx val="173032588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'New 6'!$E$65</c:f>
              <c:strCache>
                <c:ptCount val="1"/>
                <c:pt idx="0">
                  <c:v>Sizzling Magicians</c:v>
                </c:pt>
              </c:strCache>
            </c:strRef>
          </c:tx>
          <c:spPr>
            <a:solidFill>
              <a:srgbClr val="EA6038"/>
            </a:solidFill>
          </c:spPr>
          <c:invertIfNegative val="0"/>
          <c:cat>
            <c:strRef>
              <c:f>'New 6'!$A$66:$A$71</c:f>
              <c:strCache>
                <c:ptCount val="6"/>
                <c:pt idx="0">
                  <c:v>Less than $30,000</c:v>
                </c:pt>
                <c:pt idx="1">
                  <c:v>$30,000 to $49,999</c:v>
                </c:pt>
                <c:pt idx="2">
                  <c:v>$50,000 to $69,999</c:v>
                </c:pt>
                <c:pt idx="3">
                  <c:v>$70,000 to $99,999</c:v>
                </c:pt>
                <c:pt idx="4">
                  <c:v>$100,000 to $149,999</c:v>
                </c:pt>
                <c:pt idx="5">
                  <c:v>$150,000+</c:v>
                </c:pt>
              </c:strCache>
            </c:strRef>
          </c:cat>
          <c:val>
            <c:numRef>
              <c:f>'New 6'!$E$66:$E$71</c:f>
              <c:numCache>
                <c:formatCode>0%</c:formatCode>
                <c:ptCount val="6"/>
                <c:pt idx="0">
                  <c:v>0.1161</c:v>
                </c:pt>
                <c:pt idx="1">
                  <c:v>0.1853</c:v>
                </c:pt>
                <c:pt idx="2">
                  <c:v>0.2076</c:v>
                </c:pt>
                <c:pt idx="3">
                  <c:v>0.2299</c:v>
                </c:pt>
                <c:pt idx="4">
                  <c:v>0.1607</c:v>
                </c:pt>
                <c:pt idx="5">
                  <c:v>0.1004</c:v>
                </c:pt>
              </c:numCache>
            </c:numRef>
          </c:val>
        </c:ser>
        <c:ser>
          <c:idx val="1"/>
          <c:order val="1"/>
          <c:tx>
            <c:strRef>
              <c:f>'New 6'!$H$65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rgbClr val="404040"/>
            </a:solidFill>
          </c:spPr>
          <c:invertIfNegative val="0"/>
          <c:cat>
            <c:strRef>
              <c:f>'New 6'!$A$66:$A$71</c:f>
              <c:strCache>
                <c:ptCount val="6"/>
                <c:pt idx="0">
                  <c:v>Less than $30,000</c:v>
                </c:pt>
                <c:pt idx="1">
                  <c:v>$30,000 to $49,999</c:v>
                </c:pt>
                <c:pt idx="2">
                  <c:v>$50,000 to $69,999</c:v>
                </c:pt>
                <c:pt idx="3">
                  <c:v>$70,000 to $99,999</c:v>
                </c:pt>
                <c:pt idx="4">
                  <c:v>$100,000 to $149,999</c:v>
                </c:pt>
                <c:pt idx="5">
                  <c:v>$150,000+</c:v>
                </c:pt>
              </c:strCache>
            </c:strRef>
          </c:cat>
          <c:val>
            <c:numRef>
              <c:f>'New 6'!$H$66:$H$71</c:f>
              <c:numCache>
                <c:formatCode>0%</c:formatCode>
                <c:ptCount val="6"/>
                <c:pt idx="0">
                  <c:v>0.1132</c:v>
                </c:pt>
                <c:pt idx="1">
                  <c:v>0.1883</c:v>
                </c:pt>
                <c:pt idx="2">
                  <c:v>0.1945</c:v>
                </c:pt>
                <c:pt idx="3">
                  <c:v>0.2361</c:v>
                </c:pt>
                <c:pt idx="4">
                  <c:v>0.1661</c:v>
                </c:pt>
                <c:pt idx="5">
                  <c:v>0.1018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0576280"/>
        <c:axId val="1327194408"/>
      </c:barChart>
      <c:catAx>
        <c:axId val="-2090576280"/>
        <c:scaling>
          <c:orientation val="minMax"/>
        </c:scaling>
        <c:delete val="0"/>
        <c:axPos val="b"/>
        <c:majorTickMark val="out"/>
        <c:minorTickMark val="none"/>
        <c:tickLblPos val="nextTo"/>
        <c:crossAx val="1327194408"/>
        <c:crosses val="autoZero"/>
        <c:auto val="1"/>
        <c:lblAlgn val="ctr"/>
        <c:lblOffset val="100"/>
        <c:noMultiLvlLbl val="0"/>
      </c:catAx>
      <c:valAx>
        <c:axId val="13271944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09057628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6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829617253086"/>
          <c:y val="0.174099942799964"/>
          <c:w val="0.828018922024616"/>
          <c:h val="0.6682631082588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'New 6'!$E$19</c:f>
              <c:strCache>
                <c:ptCount val="1"/>
                <c:pt idx="0">
                  <c:v>Sizzling Magicians</c:v>
                </c:pt>
              </c:strCache>
            </c:strRef>
          </c:tx>
          <c:spPr>
            <a:solidFill>
              <a:srgbClr val="EA6038"/>
            </a:solidFill>
          </c:spPr>
          <c:invertIfNegative val="0"/>
          <c:cat>
            <c:strRef>
              <c:f>'New 6'!$A$20:$A$26</c:f>
              <c:strCache>
                <c:ptCount val="7"/>
                <c:pt idx="0">
                  <c:v>Under 21</c:v>
                </c:pt>
                <c:pt idx="1">
                  <c:v>21 to 24</c:v>
                </c:pt>
                <c:pt idx="2">
                  <c:v>25 to 34</c:v>
                </c:pt>
                <c:pt idx="3">
                  <c:v>35 to 44</c:v>
                </c:pt>
                <c:pt idx="4">
                  <c:v>45 to 54</c:v>
                </c:pt>
                <c:pt idx="5">
                  <c:v>55 to 64</c:v>
                </c:pt>
                <c:pt idx="6">
                  <c:v>65 or over</c:v>
                </c:pt>
              </c:strCache>
            </c:strRef>
          </c:cat>
          <c:val>
            <c:numRef>
              <c:f>'New 6'!$E$20:$E$26</c:f>
              <c:numCache>
                <c:formatCode>0%</c:formatCode>
                <c:ptCount val="7"/>
                <c:pt idx="0">
                  <c:v>0.0022</c:v>
                </c:pt>
                <c:pt idx="1">
                  <c:v>0.0179</c:v>
                </c:pt>
                <c:pt idx="2">
                  <c:v>0.125</c:v>
                </c:pt>
                <c:pt idx="3">
                  <c:v>0.1719</c:v>
                </c:pt>
                <c:pt idx="4">
                  <c:v>0.2009</c:v>
                </c:pt>
                <c:pt idx="5">
                  <c:v>0.2522</c:v>
                </c:pt>
                <c:pt idx="6">
                  <c:v>0.2299</c:v>
                </c:pt>
              </c:numCache>
            </c:numRef>
          </c:val>
        </c:ser>
        <c:ser>
          <c:idx val="1"/>
          <c:order val="1"/>
          <c:tx>
            <c:strRef>
              <c:f>'New 6'!$H$19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'New 6'!$A$20:$A$26</c:f>
              <c:strCache>
                <c:ptCount val="7"/>
                <c:pt idx="0">
                  <c:v>Under 21</c:v>
                </c:pt>
                <c:pt idx="1">
                  <c:v>21 to 24</c:v>
                </c:pt>
                <c:pt idx="2">
                  <c:v>25 to 34</c:v>
                </c:pt>
                <c:pt idx="3">
                  <c:v>35 to 44</c:v>
                </c:pt>
                <c:pt idx="4">
                  <c:v>45 to 54</c:v>
                </c:pt>
                <c:pt idx="5">
                  <c:v>55 to 64</c:v>
                </c:pt>
                <c:pt idx="6">
                  <c:v>65 or over</c:v>
                </c:pt>
              </c:strCache>
            </c:strRef>
          </c:cat>
          <c:val>
            <c:numRef>
              <c:f>'New 6'!$H$20:$H$26</c:f>
              <c:numCache>
                <c:formatCode>0%</c:formatCode>
                <c:ptCount val="7"/>
                <c:pt idx="0">
                  <c:v>0.0046</c:v>
                </c:pt>
                <c:pt idx="1">
                  <c:v>0.0358</c:v>
                </c:pt>
                <c:pt idx="2">
                  <c:v>0.1422</c:v>
                </c:pt>
                <c:pt idx="3">
                  <c:v>0.178</c:v>
                </c:pt>
                <c:pt idx="4">
                  <c:v>0.2167</c:v>
                </c:pt>
                <c:pt idx="5">
                  <c:v>0.2173</c:v>
                </c:pt>
                <c:pt idx="6">
                  <c:v>0.2053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0941096"/>
        <c:axId val="1437094472"/>
      </c:barChart>
      <c:catAx>
        <c:axId val="1380941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437094472"/>
        <c:crosses val="autoZero"/>
        <c:auto val="1"/>
        <c:lblAlgn val="ctr"/>
        <c:lblOffset val="100"/>
        <c:noMultiLvlLbl val="0"/>
      </c:catAx>
      <c:valAx>
        <c:axId val="14370944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80941096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6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'New 6'!$A$75</c:f>
              <c:strCache>
                <c:ptCount val="1"/>
                <c:pt idx="0">
                  <c:v>Urban</c:v>
                </c:pt>
              </c:strCache>
            </c:strRef>
          </c:tx>
          <c:invertIfNegative val="0"/>
          <c:cat>
            <c:strRef>
              <c:f>('New 6'!$E$74,'New 6'!$H$74)</c:f>
              <c:strCache>
                <c:ptCount val="2"/>
                <c:pt idx="0">
                  <c:v>Striving Sizzlers</c:v>
                </c:pt>
                <c:pt idx="1">
                  <c:v>All</c:v>
                </c:pt>
              </c:strCache>
            </c:strRef>
          </c:cat>
          <c:val>
            <c:numRef>
              <c:f>('New 6'!$E$75,'New 6'!$H$75)</c:f>
              <c:numCache>
                <c:formatCode>0%</c:formatCode>
                <c:ptCount val="2"/>
                <c:pt idx="0">
                  <c:v>0.1652</c:v>
                </c:pt>
                <c:pt idx="1">
                  <c:v>0.1889</c:v>
                </c:pt>
              </c:numCache>
            </c:numRef>
          </c:val>
        </c:ser>
        <c:ser>
          <c:idx val="1"/>
          <c:order val="1"/>
          <c:tx>
            <c:strRef>
              <c:f>'New 6'!$A$76</c:f>
              <c:strCache>
                <c:ptCount val="1"/>
                <c:pt idx="0">
                  <c:v>Suburban</c:v>
                </c:pt>
              </c:strCache>
            </c:strRef>
          </c:tx>
          <c:invertIfNegative val="0"/>
          <c:cat>
            <c:strRef>
              <c:f>('New 6'!$E$74,'New 6'!$H$74)</c:f>
              <c:strCache>
                <c:ptCount val="2"/>
                <c:pt idx="0">
                  <c:v>Striving Sizzlers</c:v>
                </c:pt>
                <c:pt idx="1">
                  <c:v>All</c:v>
                </c:pt>
              </c:strCache>
            </c:strRef>
          </c:cat>
          <c:val>
            <c:numRef>
              <c:f>('New 6'!$E$76,'New 6'!$H$76)</c:f>
              <c:numCache>
                <c:formatCode>0%</c:formatCode>
                <c:ptCount val="2"/>
                <c:pt idx="0">
                  <c:v>0.6317</c:v>
                </c:pt>
                <c:pt idx="1">
                  <c:v>0.6268</c:v>
                </c:pt>
              </c:numCache>
            </c:numRef>
          </c:val>
        </c:ser>
        <c:ser>
          <c:idx val="2"/>
          <c:order val="2"/>
          <c:tx>
            <c:strRef>
              <c:f>'New 6'!$A$77</c:f>
              <c:strCache>
                <c:ptCount val="1"/>
                <c:pt idx="0">
                  <c:v>Rural</c:v>
                </c:pt>
              </c:strCache>
            </c:strRef>
          </c:tx>
          <c:invertIfNegative val="0"/>
          <c:cat>
            <c:strRef>
              <c:f>('New 6'!$E$74,'New 6'!$H$74)</c:f>
              <c:strCache>
                <c:ptCount val="2"/>
                <c:pt idx="0">
                  <c:v>Striving Sizzlers</c:v>
                </c:pt>
                <c:pt idx="1">
                  <c:v>All</c:v>
                </c:pt>
              </c:strCache>
            </c:strRef>
          </c:cat>
          <c:val>
            <c:numRef>
              <c:f>('New 6'!$E$77,'New 6'!$H$77)</c:f>
              <c:numCache>
                <c:formatCode>0%</c:formatCode>
                <c:ptCount val="2"/>
                <c:pt idx="0">
                  <c:v>0.2031</c:v>
                </c:pt>
                <c:pt idx="1">
                  <c:v>0.1843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730425896"/>
        <c:axId val="1672783528"/>
      </c:barChart>
      <c:catAx>
        <c:axId val="1730425896"/>
        <c:scaling>
          <c:orientation val="minMax"/>
        </c:scaling>
        <c:delete val="0"/>
        <c:axPos val="b"/>
        <c:majorTickMark val="out"/>
        <c:minorTickMark val="none"/>
        <c:tickLblPos val="nextTo"/>
        <c:crossAx val="1672783528"/>
        <c:crosses val="autoZero"/>
        <c:auto val="1"/>
        <c:lblAlgn val="ctr"/>
        <c:lblOffset val="100"/>
        <c:noMultiLvlLbl val="0"/>
      </c:catAx>
      <c:valAx>
        <c:axId val="16727835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730425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4370145012773"/>
          <c:y val="0.31211039115016"/>
          <c:w val="0.194942826266638"/>
          <c:h val="0.37577921769968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27395-1E67-2145-AD16-28C7D6C45AE3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441BF-7526-274C-9EDD-EB792A7E5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44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1A3A0-A523-6C40-A2A4-4E7BA57342E9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4A0F3-E646-994B-952A-57E6887EB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366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Share a few new slides on emotional drivers and personality traits</a:t>
            </a:r>
          </a:p>
          <a:p>
            <a:r>
              <a:rPr lang="en-US" dirty="0" smtClean="0"/>
              <a:t>Tie in hobbies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4A0F3-E646-994B-952A-57E6887EB6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22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4A0F3-E646-994B-952A-57E6887EB6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15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Money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4A0F3-E646-994B-952A-57E6887EB6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03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look at the</a:t>
            </a:r>
            <a:r>
              <a:rPr lang="en-US" baseline="0" dirty="0" smtClean="0"/>
              <a:t> path to purchase and see what we can effect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4A0F3-E646-994B-952A-57E6887EB6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99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are upgrading, even more are looking</a:t>
            </a:r>
            <a:r>
              <a:rPr lang="en-US" baseline="0" dirty="0" smtClean="0"/>
              <a:t> to replace with a similar grill</a:t>
            </a:r>
          </a:p>
          <a:p>
            <a:r>
              <a:rPr lang="en-US" baseline="0" dirty="0" smtClean="0"/>
              <a:t>Some are buying additional grills.</a:t>
            </a:r>
          </a:p>
          <a:p>
            <a:r>
              <a:rPr lang="en-US" baseline="0" dirty="0" smtClean="0"/>
              <a:t>What are our segments looking for and what are some of the pain points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4A0F3-E646-994B-952A-57E6887EB6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0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Overall,</a:t>
            </a:r>
            <a:r>
              <a:rPr lang="en-US" baseline="0" dirty="0" smtClean="0"/>
              <a:t> grillers say they are replacing with a similar grill 1/3 of the time, and ¼ are upgrading</a:t>
            </a:r>
            <a:endParaRPr lang="en-US" dirty="0" smtClean="0"/>
          </a:p>
          <a:p>
            <a:r>
              <a:rPr lang="en-US" dirty="0" smtClean="0"/>
              <a:t>Mavericks are more likely</a:t>
            </a:r>
            <a:r>
              <a:rPr lang="en-US" baseline="0" dirty="0" smtClean="0"/>
              <a:t> to be </a:t>
            </a:r>
            <a:r>
              <a:rPr lang="en-US" dirty="0" smtClean="0"/>
              <a:t>upgrading or buying</a:t>
            </a:r>
            <a:r>
              <a:rPr lang="en-US" baseline="0" dirty="0" smtClean="0"/>
              <a:t> an additional grill</a:t>
            </a:r>
          </a:p>
          <a:p>
            <a:r>
              <a:rPr lang="en-US" baseline="0" dirty="0" smtClean="0"/>
              <a:t>Dashing Diners are upgrading as well – opportunity to sell at higher </a:t>
            </a:r>
            <a:r>
              <a:rPr lang="en-US" baseline="0" dirty="0" err="1" smtClean="0"/>
              <a:t>pp</a:t>
            </a:r>
            <a:r>
              <a:rPr lang="en-US" baseline="0" dirty="0" smtClean="0"/>
              <a:t> on speed/convenience</a:t>
            </a:r>
          </a:p>
          <a:p>
            <a:r>
              <a:rPr lang="en-US" baseline="0" dirty="0" smtClean="0"/>
              <a:t>Only 1/8 of the time are they buying an additional grill. What can be done to improve the grills per household ratio?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4A0F3-E646-994B-952A-57E6887EB6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1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are upgrading, even more are looking</a:t>
            </a:r>
            <a:r>
              <a:rPr lang="en-US" baseline="0" dirty="0" smtClean="0"/>
              <a:t> to replace with a similar grill</a:t>
            </a:r>
          </a:p>
          <a:p>
            <a:r>
              <a:rPr lang="en-US" baseline="0" dirty="0" smtClean="0"/>
              <a:t>Some are buying additional grills.</a:t>
            </a:r>
          </a:p>
          <a:p>
            <a:r>
              <a:rPr lang="en-US" baseline="0" dirty="0" smtClean="0"/>
              <a:t>What are our segments looking for and what are some of the pain points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4A0F3-E646-994B-952A-57E6887EB67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0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4339E-AB67-4041-9B07-E68ADE79D45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252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4339E-AB67-4041-9B07-E68ADE79D45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25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hours online</a:t>
            </a:r>
          </a:p>
          <a:p>
            <a:r>
              <a:rPr lang="en-US" dirty="0" smtClean="0"/>
              <a:t>45 </a:t>
            </a:r>
            <a:r>
              <a:rPr lang="en-US" dirty="0" err="1" smtClean="0"/>
              <a:t>mins</a:t>
            </a:r>
            <a:r>
              <a:rPr lang="en-US" dirty="0" smtClean="0"/>
              <a:t> to</a:t>
            </a:r>
            <a:r>
              <a:rPr lang="en-US" baseline="0" dirty="0" smtClean="0"/>
              <a:t> an hour in store</a:t>
            </a:r>
            <a:endParaRPr lang="en-US" dirty="0" smtClean="0"/>
          </a:p>
          <a:p>
            <a:r>
              <a:rPr lang="en-US" dirty="0" smtClean="0"/>
              <a:t>Weeks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A30EC-9CFB-DD48-88A9-E0B11057D21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00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 1 info</a:t>
            </a:r>
            <a:r>
              <a:rPr lang="en-US" baseline="0" dirty="0" smtClean="0"/>
              <a:t> source ranking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4339E-AB67-4041-9B07-E68ADE79D45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25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</a:t>
            </a:r>
          </a:p>
          <a:p>
            <a:r>
              <a:rPr lang="en-US" dirty="0" smtClean="0"/>
              <a:t>14 Million sold </a:t>
            </a:r>
          </a:p>
          <a:p>
            <a:r>
              <a:rPr lang="en-US" dirty="0" smtClean="0"/>
              <a:t>How can we encourage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4A0F3-E646-994B-952A-57E6887EB6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516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Weighted </a:t>
            </a:r>
            <a:r>
              <a:rPr lang="en-US" dirty="0" err="1" smtClean="0"/>
              <a:t>Avg</a:t>
            </a:r>
            <a:endParaRPr lang="en-US" dirty="0" smtClean="0"/>
          </a:p>
          <a:p>
            <a:r>
              <a:rPr lang="en-US" dirty="0" smtClean="0"/>
              <a:t>Part</a:t>
            </a:r>
            <a:r>
              <a:rPr lang="en-US" baseline="0" dirty="0" smtClean="0"/>
              <a:t> and Accessories spend tracks with how techy/</a:t>
            </a:r>
            <a:r>
              <a:rPr lang="en-US" baseline="0" dirty="0" err="1" smtClean="0"/>
              <a:t>gadgety</a:t>
            </a:r>
            <a:r>
              <a:rPr lang="en-US" baseline="0" dirty="0" smtClean="0"/>
              <a:t> they 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4A0F3-E646-994B-952A-57E6887EB67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73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Age matters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4339E-AB67-4041-9B07-E68ADE79D45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252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1200" dirty="0" smtClean="0">
                <a:latin typeface="TradeGothic CondEighteen"/>
                <a:cs typeface="TradeGothic CondEighteen"/>
              </a:rPr>
              <a:t>Opportunity to close the deal in the first visit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latin typeface="TradeGothic CondEighteen"/>
                <a:cs typeface="TradeGothic CondEighteen"/>
              </a:rPr>
              <a:t>How can online help?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4A0F3-E646-994B-952A-57E6887EB67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05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4339E-AB67-4041-9B07-E68ADE79D45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252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4339E-AB67-4041-9B07-E68ADE79D45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252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4339E-AB67-4041-9B07-E68ADE79D45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252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Missing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A30EC-9CFB-DD48-88A9-E0B11057D21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34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4A0F3-E646-994B-952A-57E6887EB6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92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Older, skews slightly higher on female</a:t>
            </a:r>
          </a:p>
          <a:p>
            <a:r>
              <a:rPr lang="en-US" dirty="0" smtClean="0"/>
              <a:t>Predominantly white, more likely to be rural</a:t>
            </a:r>
          </a:p>
          <a:p>
            <a:r>
              <a:rPr lang="en-US" dirty="0" smtClean="0"/>
              <a:t>Upper-middle income range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4A0F3-E646-994B-952A-57E6887EB6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7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4A0F3-E646-994B-952A-57E6887EB6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7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Older, skews slightly higher on female</a:t>
            </a:r>
          </a:p>
          <a:p>
            <a:r>
              <a:rPr lang="en-US" dirty="0" smtClean="0"/>
              <a:t>Predominantly white, more likely to be rural</a:t>
            </a:r>
          </a:p>
          <a:p>
            <a:r>
              <a:rPr lang="en-US" dirty="0" smtClean="0"/>
              <a:t>Upper-middle income range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4A0F3-E646-994B-952A-57E6887EB6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7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Simple – Index of convenience and old school, Innovation</a:t>
            </a:r>
          </a:p>
          <a:p>
            <a:r>
              <a:rPr lang="en-US" dirty="0" smtClean="0"/>
              <a:t>Experience</a:t>
            </a:r>
            <a:r>
              <a:rPr lang="en-US" baseline="0" dirty="0" smtClean="0"/>
              <a:t> – I’d rather spend time outdoors and 100 </a:t>
            </a:r>
            <a:r>
              <a:rPr lang="en-US" baseline="0" dirty="0" err="1" smtClean="0"/>
              <a:t>pt</a:t>
            </a:r>
            <a:r>
              <a:rPr lang="en-US" baseline="0" dirty="0" smtClean="0"/>
              <a:t> Experience, Entertaining at home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4A0F3-E646-994B-952A-57E6887EB6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66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Mavericks are the key segment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4A0F3-E646-994B-952A-57E6887EB6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42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general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4A0F3-E646-994B-952A-57E6887EB6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84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ctr">
              <a:defRPr>
                <a:solidFill>
                  <a:srgbClr val="33333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8992" y="4767263"/>
            <a:ext cx="3850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 i="0">
                <a:solidFill>
                  <a:schemeClr val="tx1">
                    <a:tint val="75000"/>
                  </a:schemeClr>
                </a:solidFill>
                <a:latin typeface="TradeGothic Light"/>
                <a:cs typeface="TradeGothic Light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0F2F7-F8D3-D248-9B77-823F966A9116}" type="slidenum"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TradeGothic Light"/>
                <a:cs typeface="TradeGothic Light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TradeGothic Light"/>
              <a:cs typeface="Trade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1595696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8992" y="4767263"/>
            <a:ext cx="3850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 i="0">
                <a:solidFill>
                  <a:schemeClr val="tx1">
                    <a:tint val="75000"/>
                  </a:schemeClr>
                </a:solidFill>
                <a:latin typeface="TradeGothic Light"/>
                <a:cs typeface="TradeGothic Light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0F2F7-F8D3-D248-9B77-823F966A9116}" type="slidenum"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TradeGothic Light"/>
                <a:cs typeface="TradeGothic Light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TradeGothic Light"/>
              <a:cs typeface="Trade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1637549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8992" y="4767263"/>
            <a:ext cx="3850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 i="0">
                <a:solidFill>
                  <a:schemeClr val="tx1">
                    <a:tint val="75000"/>
                  </a:schemeClr>
                </a:solidFill>
                <a:latin typeface="TradeGothic Light"/>
                <a:cs typeface="TradeGothic Light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0F2F7-F8D3-D248-9B77-823F966A9116}" type="slidenum"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TradeGothic Light"/>
                <a:cs typeface="TradeGothic Light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TradeGothic Light"/>
              <a:cs typeface="Trade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1862165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08992" y="4767263"/>
            <a:ext cx="3850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 i="0">
                <a:solidFill>
                  <a:schemeClr val="tx1">
                    <a:tint val="75000"/>
                  </a:schemeClr>
                </a:solidFill>
                <a:latin typeface="TradeGothic Light"/>
                <a:cs typeface="TradeGothic Light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0F2F7-F8D3-D248-9B77-823F966A9116}" type="slidenum"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TradeGothic Light"/>
                <a:cs typeface="TradeGothic Light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TradeGothic Light"/>
              <a:cs typeface="Trade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775275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8992" y="4767263"/>
            <a:ext cx="3850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 i="0">
                <a:solidFill>
                  <a:schemeClr val="tx1">
                    <a:tint val="75000"/>
                  </a:schemeClr>
                </a:solidFill>
                <a:latin typeface="TradeGothic Light"/>
                <a:cs typeface="TradeGothic Light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0F2F7-F8D3-D248-9B77-823F966A9116}" type="slidenum"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TradeGothic Light"/>
                <a:cs typeface="TradeGothic Light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TradeGothic Light"/>
              <a:cs typeface="Trade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2731005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8992" y="4767263"/>
            <a:ext cx="3850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 i="0">
                <a:solidFill>
                  <a:schemeClr val="tx1">
                    <a:tint val="75000"/>
                  </a:schemeClr>
                </a:solidFill>
                <a:latin typeface="TradeGothic Light"/>
                <a:cs typeface="TradeGothic Light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0F2F7-F8D3-D248-9B77-823F966A9116}" type="slidenum"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TradeGothic Light"/>
                <a:cs typeface="TradeGothic Light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TradeGothic Light"/>
              <a:cs typeface="Trade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1945665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0F2F7-F8D3-D248-9B77-823F966A9116}" type="slidenum"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TradeGothic Light"/>
                <a:cs typeface="TradeGothic Light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TradeGothic Light"/>
              <a:cs typeface="TradeGothic Light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111985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7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7632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90730"/>
            <a:ext cx="3008313" cy="35182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8992" y="4767263"/>
            <a:ext cx="3850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 i="0">
                <a:solidFill>
                  <a:schemeClr val="tx1">
                    <a:tint val="75000"/>
                  </a:schemeClr>
                </a:solidFill>
                <a:latin typeface="TradeGothic Light"/>
                <a:cs typeface="TradeGothic Light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0F2F7-F8D3-D248-9B77-823F966A9116}" type="slidenum"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TradeGothic Light"/>
                <a:cs typeface="TradeGothic Light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TradeGothic Light"/>
              <a:cs typeface="TradeGothic Ligh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59840" y="246619"/>
            <a:ext cx="7457440" cy="6779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91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332" y="205979"/>
            <a:ext cx="6739467" cy="63010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A663A-D944-F141-BD12-7E2178A7D2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 Background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5113"/>
            <a:ext cx="1527084" cy="517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5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332" y="205979"/>
            <a:ext cx="6739467" cy="63010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A663A-D944-F141-BD12-7E2178A7D2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 Background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5113"/>
            <a:ext cx="1527084" cy="517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5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332" y="205979"/>
            <a:ext cx="6739467" cy="63010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A663A-D944-F141-BD12-7E2178A7D2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 Background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5113"/>
            <a:ext cx="1527084" cy="517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26" y="246619"/>
            <a:ext cx="8516754" cy="67794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053"/>
            <a:ext cx="4114800" cy="279657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8992" y="4767263"/>
            <a:ext cx="3850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 i="0">
                <a:solidFill>
                  <a:schemeClr val="tx1">
                    <a:tint val="75000"/>
                  </a:schemeClr>
                </a:solidFill>
                <a:latin typeface="TradeGothic Light"/>
                <a:cs typeface="TradeGothic Light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0F2F7-F8D3-D248-9B77-823F966A9116}" type="slidenum"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TradeGothic Light"/>
                <a:cs typeface="TradeGothic Light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TradeGothic Light"/>
              <a:cs typeface="TradeGothic Ligh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1283368"/>
            <a:ext cx="8229600" cy="581527"/>
          </a:xfrm>
        </p:spPr>
        <p:txBody>
          <a:bodyPr/>
          <a:lstStyle>
            <a:lvl1pPr marL="0" indent="0">
              <a:buNone/>
              <a:defRPr>
                <a:solidFill>
                  <a:srgbClr val="F9A826"/>
                </a:solidFill>
                <a:latin typeface="Gobold Bold"/>
                <a:cs typeface="Gobold Bold"/>
              </a:defRPr>
            </a:lvl1pPr>
            <a:lvl2pPr>
              <a:defRPr>
                <a:latin typeface="Gobold Bold"/>
                <a:cs typeface="Gobold Bold"/>
              </a:defRPr>
            </a:lvl2pPr>
            <a:lvl3pPr>
              <a:defRPr>
                <a:latin typeface="Gobold Bold"/>
                <a:cs typeface="Gobold Bold"/>
              </a:defRPr>
            </a:lvl3pPr>
            <a:lvl4pPr>
              <a:defRPr>
                <a:latin typeface="Gobold Bold"/>
                <a:cs typeface="Gobold Bold"/>
              </a:defRPr>
            </a:lvl4pPr>
            <a:lvl5pPr>
              <a:defRPr>
                <a:latin typeface="Gobold Bold"/>
                <a:cs typeface="Gobold 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572000" y="1798053"/>
            <a:ext cx="4114800" cy="279657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07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332" y="205979"/>
            <a:ext cx="6739467" cy="63010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A663A-D944-F141-BD12-7E2178A7D2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 Background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5113"/>
            <a:ext cx="1527084" cy="517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42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332" y="205979"/>
            <a:ext cx="6739467" cy="63010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A663A-D944-F141-BD12-7E2178A7D2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 Background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5113"/>
            <a:ext cx="1527084" cy="517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42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332" y="205979"/>
            <a:ext cx="6739467" cy="63010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A663A-D944-F141-BD12-7E2178A7D2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 Background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5113"/>
            <a:ext cx="1527084" cy="517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70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332" y="205979"/>
            <a:ext cx="6739467" cy="63010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02E472-CF19-B449-BE21-FA2550FFE9E6}" type="datetime1">
              <a:rPr lang="en-US" smtClean="0"/>
              <a:t>12/10/14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A663A-D944-F141-BD12-7E2178A7D2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 Background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5113"/>
            <a:ext cx="1527084" cy="517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0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332" y="205979"/>
            <a:ext cx="6739467" cy="63010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02E472-CF19-B449-BE21-FA2550FFE9E6}" type="datetime1">
              <a:rPr lang="en-US" smtClean="0"/>
              <a:t>12/10/14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A663A-D944-F141-BD12-7E2178A7D2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 Background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5113"/>
            <a:ext cx="1527084" cy="517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654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332" y="205979"/>
            <a:ext cx="6739467" cy="63010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02E472-CF19-B449-BE21-FA2550FFE9E6}" type="datetime1">
              <a:rPr lang="en-US" smtClean="0"/>
              <a:t>12/10/14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A663A-D944-F141-BD12-7E2178A7D2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 Background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5113"/>
            <a:ext cx="1527084" cy="517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654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332" y="205979"/>
            <a:ext cx="6739467" cy="63010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02E472-CF19-B449-BE21-FA2550FFE9E6}" type="datetime1">
              <a:rPr lang="en-US" smtClean="0"/>
              <a:t>12/10/14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A663A-D944-F141-BD12-7E2178A7D2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 Background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5113"/>
            <a:ext cx="1527084" cy="517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654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0F2F7-F8D3-D248-9B77-823F966A9116}" type="slidenum"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TradeGothic Light"/>
                <a:cs typeface="TradeGothic Light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TradeGothic Light"/>
              <a:cs typeface="TradeGothic Ligh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00526" y="1039813"/>
            <a:ext cx="8693478" cy="3605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971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332" y="205979"/>
            <a:ext cx="6739467" cy="63010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02E472-CF19-B449-BE21-FA2550FFE9E6}" type="datetime1">
              <a:rPr lang="en-US" smtClean="0"/>
              <a:t>12/10/14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A663A-D944-F141-BD12-7E2178A7D2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 Background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5113"/>
            <a:ext cx="1527084" cy="517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525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332" y="205979"/>
            <a:ext cx="6739467" cy="63010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02E472-CF19-B449-BE21-FA2550FFE9E6}" type="datetime1">
              <a:rPr lang="en-US" smtClean="0"/>
              <a:t>12/10/14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A663A-D944-F141-BD12-7E2178A7D2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 Background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5113"/>
            <a:ext cx="1527084" cy="517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3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671"/>
          <a:stretch/>
        </p:blipFill>
        <p:spPr>
          <a:xfrm>
            <a:off x="0" y="0"/>
            <a:ext cx="9144000" cy="45946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316" y="246619"/>
            <a:ext cx="7453964" cy="67794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8992" y="4767263"/>
            <a:ext cx="3850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 i="0">
                <a:solidFill>
                  <a:schemeClr val="tx1">
                    <a:tint val="75000"/>
                  </a:schemeClr>
                </a:solidFill>
                <a:latin typeface="TradeGothic Light"/>
                <a:cs typeface="TradeGothic Light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0F2F7-F8D3-D248-9B77-823F966A9116}" type="slidenum"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TradeGothic Light"/>
                <a:cs typeface="TradeGothic Light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TradeGothic Light"/>
              <a:cs typeface="TradeGothic Light"/>
            </a:endParaRPr>
          </a:p>
        </p:txBody>
      </p:sp>
      <p:pic>
        <p:nvPicPr>
          <p:cNvPr id="6" name="Picture 5" descr="DeckSlides_MG-13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6471" y="4843186"/>
            <a:ext cx="1201629" cy="12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66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332" y="205979"/>
            <a:ext cx="6739467" cy="63010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02E472-CF19-B449-BE21-FA2550FFE9E6}" type="datetime1">
              <a:rPr lang="en-US" smtClean="0"/>
              <a:t>12/10/14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A663A-D944-F141-BD12-7E2178A7D2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 Background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5113"/>
            <a:ext cx="1527084" cy="517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7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332" y="205979"/>
            <a:ext cx="6739467" cy="63010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02E472-CF19-B449-BE21-FA2550FFE9E6}" type="datetime1">
              <a:rPr lang="en-US" smtClean="0"/>
              <a:t>12/10/14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A663A-D944-F141-BD12-7E2178A7D2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 Background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5113"/>
            <a:ext cx="1527084" cy="517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671"/>
          <a:stretch/>
        </p:blipFill>
        <p:spPr>
          <a:xfrm>
            <a:off x="0" y="0"/>
            <a:ext cx="9144000" cy="45946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316" y="246619"/>
            <a:ext cx="7453964" cy="67794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8992" y="4767263"/>
            <a:ext cx="3850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 i="0">
                <a:solidFill>
                  <a:schemeClr val="tx1">
                    <a:tint val="75000"/>
                  </a:schemeClr>
                </a:solidFill>
                <a:latin typeface="TradeGothic Light"/>
                <a:cs typeface="TradeGothic Light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0F2F7-F8D3-D248-9B77-823F966A9116}" type="slidenum"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TradeGothic Light"/>
                <a:cs typeface="TradeGothic Light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TradeGothic Light"/>
              <a:cs typeface="TradeGothic Light"/>
            </a:endParaRPr>
          </a:p>
        </p:txBody>
      </p:sp>
      <p:pic>
        <p:nvPicPr>
          <p:cNvPr id="6" name="Picture 5" descr="DeckSlides_MG-13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6471" y="4843186"/>
            <a:ext cx="1201629" cy="12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1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671"/>
          <a:stretch/>
        </p:blipFill>
        <p:spPr>
          <a:xfrm>
            <a:off x="0" y="0"/>
            <a:ext cx="9144000" cy="45946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316" y="246619"/>
            <a:ext cx="7453963" cy="67794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8992" y="4767263"/>
            <a:ext cx="3850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 i="0">
                <a:solidFill>
                  <a:schemeClr val="tx1">
                    <a:tint val="75000"/>
                  </a:schemeClr>
                </a:solidFill>
                <a:latin typeface="TradeGothic Light"/>
                <a:cs typeface="TradeGothic Light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0F2F7-F8D3-D248-9B77-823F966A9116}" type="slidenum"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TradeGothic Light"/>
                <a:cs typeface="TradeGothic Light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TradeGothic Light"/>
              <a:cs typeface="TradeGothic Light"/>
            </a:endParaRPr>
          </a:p>
        </p:txBody>
      </p:sp>
      <p:pic>
        <p:nvPicPr>
          <p:cNvPr id="6" name="Picture 5" descr="DeckSlides_MG-13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6471" y="4843186"/>
            <a:ext cx="1201629" cy="12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7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671"/>
          <a:stretch/>
        </p:blipFill>
        <p:spPr>
          <a:xfrm>
            <a:off x="0" y="0"/>
            <a:ext cx="9144000" cy="45946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316" y="246619"/>
            <a:ext cx="7453964" cy="67794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8992" y="4767263"/>
            <a:ext cx="3850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 i="0">
                <a:solidFill>
                  <a:schemeClr val="tx1">
                    <a:tint val="75000"/>
                  </a:schemeClr>
                </a:solidFill>
                <a:latin typeface="TradeGothic Light"/>
                <a:cs typeface="TradeGothic Light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0F2F7-F8D3-D248-9B77-823F966A9116}" type="slidenum"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TradeGothic Light"/>
                <a:cs typeface="TradeGothic Light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TradeGothic Light"/>
              <a:cs typeface="TradeGothic Light"/>
            </a:endParaRPr>
          </a:p>
        </p:txBody>
      </p:sp>
      <p:pic>
        <p:nvPicPr>
          <p:cNvPr id="6" name="Picture 5" descr="DeckSlides_MG-13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6471" y="4843186"/>
            <a:ext cx="1201629" cy="12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0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ckTemplate-06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946" y="246619"/>
            <a:ext cx="3911333" cy="156480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0F2F7-F8D3-D248-9B77-823F966A9116}" type="slidenum"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TradeGothic Light"/>
                <a:cs typeface="TradeGothic Light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TradeGothic Light"/>
              <a:cs typeface="TradeGothic Light"/>
            </a:endParaRPr>
          </a:p>
        </p:txBody>
      </p:sp>
      <p:pic>
        <p:nvPicPr>
          <p:cNvPr id="5" name="Picture 4" descr="DeckSlides_MG-13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6471" y="4843186"/>
            <a:ext cx="1201629" cy="129066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805364" y="2019300"/>
            <a:ext cx="3911916" cy="2005013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19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0F2F7-F8D3-D248-9B77-823F966A9116}" type="slidenum"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TradeGothic Light"/>
                <a:cs typeface="TradeGothic Light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TradeGothic Light"/>
              <a:cs typeface="TradeGothic Light"/>
            </a:endParaRPr>
          </a:p>
        </p:txBody>
      </p:sp>
      <p:pic>
        <p:nvPicPr>
          <p:cNvPr id="5" name="Picture 4" descr="DeckSlides_MG-13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6471" y="4843186"/>
            <a:ext cx="1201629" cy="12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46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307"/>
          <a:stretch/>
        </p:blipFill>
        <p:spPr>
          <a:xfrm>
            <a:off x="0" y="0"/>
            <a:ext cx="9144000" cy="4561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3007894"/>
            <a:ext cx="3034633" cy="1056454"/>
          </a:xfrm>
        </p:spPr>
        <p:txBody>
          <a:bodyPr/>
          <a:lstStyle>
            <a:lvl1pPr algn="l">
              <a:defRPr sz="2800">
                <a:solidFill>
                  <a:srgbClr val="333335"/>
                </a:solidFill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0F2F7-F8D3-D248-9B77-823F966A9116}" type="slidenum"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TradeGothic Light"/>
                <a:cs typeface="TradeGothic Light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TradeGothic Light"/>
              <a:cs typeface="TradeGothic Light"/>
            </a:endParaRPr>
          </a:p>
        </p:txBody>
      </p:sp>
      <p:pic>
        <p:nvPicPr>
          <p:cNvPr id="5" name="Picture 4" descr="DeckSlides_MG-13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6471" y="4843186"/>
            <a:ext cx="1201629" cy="129066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196473" y="3793765"/>
            <a:ext cx="2981160" cy="1049421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333335"/>
                </a:solidFill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</a:defRPr>
            </a:lvl2pPr>
            <a:lvl3pPr marL="914400" indent="0">
              <a:buNone/>
              <a:defRPr sz="1400">
                <a:solidFill>
                  <a:srgbClr val="FFFFFF"/>
                </a:solidFill>
              </a:defRPr>
            </a:lvl3pPr>
            <a:lvl4pPr marL="1371600" indent="0">
              <a:buNone/>
              <a:defRPr sz="1200">
                <a:solidFill>
                  <a:srgbClr val="FFFFFF"/>
                </a:solidFill>
              </a:defRPr>
            </a:lvl4pPr>
            <a:lvl5pPr marL="1828800" indent="0">
              <a:buNone/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3227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image" Target="../media/image1.jpeg"/><Relationship Id="rId34" Type="http://schemas.openxmlformats.org/officeDocument/2006/relationships/image" Target="../media/image2.png"/><Relationship Id="rId3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39"/>
          <a:stretch/>
        </p:blipFill>
        <p:spPr>
          <a:xfrm>
            <a:off x="0" y="0"/>
            <a:ext cx="9144000" cy="43545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0526" y="246619"/>
            <a:ext cx="8516754" cy="677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5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8992" y="4767263"/>
            <a:ext cx="3850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 i="0">
                <a:solidFill>
                  <a:schemeClr val="tx1">
                    <a:tint val="75000"/>
                  </a:schemeClr>
                </a:solidFill>
                <a:latin typeface="TradeGothic Light"/>
                <a:cs typeface="TradeGothic Light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0F2F7-F8D3-D248-9B77-823F966A9116}" type="slidenum"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TradeGothic Light"/>
                <a:cs typeface="TradeGothic Light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TradeGothic Light"/>
              <a:cs typeface="TradeGothic Light"/>
            </a:endParaRPr>
          </a:p>
        </p:txBody>
      </p:sp>
      <p:pic>
        <p:nvPicPr>
          <p:cNvPr id="10" name="Picture 9" descr="DeckSlides_MG-13.png"/>
          <p:cNvPicPr>
            <a:picLocks noChangeAspect="1"/>
          </p:cNvPicPr>
          <p:nvPr userDrawn="1"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6471" y="4843186"/>
            <a:ext cx="1201629" cy="129066"/>
          </a:xfrm>
          <a:prstGeom prst="rect">
            <a:avLst/>
          </a:prstGeom>
        </p:spPr>
      </p:pic>
      <p:pic>
        <p:nvPicPr>
          <p:cNvPr id="5" name="Picture 4" descr="charBroil_logo.ai"/>
          <p:cNvPicPr>
            <a:picLocks noChangeAspect="1"/>
          </p:cNvPicPr>
          <p:nvPr userDrawn="1"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7" b="37902"/>
          <a:stretch/>
        </p:blipFill>
        <p:spPr>
          <a:xfrm>
            <a:off x="77754" y="4657197"/>
            <a:ext cx="1119027" cy="46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0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64" r:id="rId15"/>
    <p:sldLayoutId id="2147483656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33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png"/><Relationship Id="rId12" Type="http://schemas.openxmlformats.org/officeDocument/2006/relationships/image" Target="../media/image44.png"/><Relationship Id="rId13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6" Type="http://schemas.openxmlformats.org/officeDocument/2006/relationships/image" Target="../media/image38.jpeg"/><Relationship Id="rId7" Type="http://schemas.openxmlformats.org/officeDocument/2006/relationships/image" Target="../media/image39.jpeg"/><Relationship Id="rId8" Type="http://schemas.openxmlformats.org/officeDocument/2006/relationships/image" Target="../media/image40.jpeg"/><Relationship Id="rId9" Type="http://schemas.openxmlformats.org/officeDocument/2006/relationships/image" Target="../media/image41.png"/><Relationship Id="rId10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3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chart" Target="../charts/chart3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chart" Target="../charts/chart3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chart" Target="../charts/chart4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chart" Target="../charts/chart1.xml"/><Relationship Id="rId5" Type="http://schemas.openxmlformats.org/officeDocument/2006/relationships/chart" Target="../charts/chart2.xml"/><Relationship Id="rId6" Type="http://schemas.openxmlformats.org/officeDocument/2006/relationships/chart" Target="../charts/chart3.xml"/><Relationship Id="rId7" Type="http://schemas.openxmlformats.org/officeDocument/2006/relationships/chart" Target="../charts/chart4.xml"/><Relationship Id="rId8" Type="http://schemas.openxmlformats.org/officeDocument/2006/relationships/chart" Target="../charts/chart5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5" Type="http://schemas.openxmlformats.org/officeDocument/2006/relationships/chart" Target="../charts/chart8.xml"/><Relationship Id="rId6" Type="http://schemas.openxmlformats.org/officeDocument/2006/relationships/image" Target="../media/image20.jpeg"/><Relationship Id="rId7" Type="http://schemas.openxmlformats.org/officeDocument/2006/relationships/chart" Target="../charts/chart9.xml"/><Relationship Id="rId8" Type="http://schemas.openxmlformats.org/officeDocument/2006/relationships/chart" Target="../charts/chart10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chart" Target="../charts/chart12.xml"/><Relationship Id="rId5" Type="http://schemas.openxmlformats.org/officeDocument/2006/relationships/chart" Target="../charts/chart13.xml"/><Relationship Id="rId6" Type="http://schemas.openxmlformats.org/officeDocument/2006/relationships/chart" Target="../charts/chart14.xml"/><Relationship Id="rId7" Type="http://schemas.openxmlformats.org/officeDocument/2006/relationships/chart" Target="../charts/chart15.xml"/><Relationship Id="rId1" Type="http://schemas.openxmlformats.org/officeDocument/2006/relationships/slideLayout" Target="../slideLayouts/slideLayout15.xml"/><Relationship Id="rId2" Type="http://schemas.openxmlformats.org/officeDocument/2006/relationships/chart" Target="../charts/char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4" Type="http://schemas.openxmlformats.org/officeDocument/2006/relationships/chart" Target="../charts/chart17.xml"/><Relationship Id="rId5" Type="http://schemas.openxmlformats.org/officeDocument/2006/relationships/chart" Target="../charts/chart18.xml"/><Relationship Id="rId6" Type="http://schemas.openxmlformats.org/officeDocument/2006/relationships/image" Target="../media/image22.jpeg"/><Relationship Id="rId7" Type="http://schemas.openxmlformats.org/officeDocument/2006/relationships/chart" Target="../charts/chart19.xml"/><Relationship Id="rId8" Type="http://schemas.openxmlformats.org/officeDocument/2006/relationships/chart" Target="../charts/chart20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4" Type="http://schemas.openxmlformats.org/officeDocument/2006/relationships/image" Target="../media/image14.jpeg"/><Relationship Id="rId5" Type="http://schemas.openxmlformats.org/officeDocument/2006/relationships/chart" Target="../charts/chart23.xml"/><Relationship Id="rId6" Type="http://schemas.openxmlformats.org/officeDocument/2006/relationships/chart" Target="../charts/chart24.xml"/><Relationship Id="rId7" Type="http://schemas.openxmlformats.org/officeDocument/2006/relationships/chart" Target="../charts/chart25.xml"/><Relationship Id="rId1" Type="http://schemas.openxmlformats.org/officeDocument/2006/relationships/slideLayout" Target="../slideLayouts/slideLayout15.xml"/><Relationship Id="rId2" Type="http://schemas.openxmlformats.org/officeDocument/2006/relationships/chart" Target="../charts/char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4" Type="http://schemas.openxmlformats.org/officeDocument/2006/relationships/chart" Target="../charts/chart28.xml"/><Relationship Id="rId5" Type="http://schemas.openxmlformats.org/officeDocument/2006/relationships/image" Target="../media/image17.jpeg"/><Relationship Id="rId6" Type="http://schemas.openxmlformats.org/officeDocument/2006/relationships/chart" Target="../charts/chart29.xml"/><Relationship Id="rId7" Type="http://schemas.openxmlformats.org/officeDocument/2006/relationships/chart" Target="../charts/chart30.xml"/><Relationship Id="rId1" Type="http://schemas.openxmlformats.org/officeDocument/2006/relationships/slideLayout" Target="../slideLayouts/slideLayout15.xml"/><Relationship Id="rId2" Type="http://schemas.openxmlformats.org/officeDocument/2006/relationships/chart" Target="../charts/char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0F2F7-F8D3-D248-9B77-823F966A9116}" type="slidenum"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TradeGothic Light"/>
                <a:cs typeface="TradeGothic Light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TradeGothic Light"/>
              <a:cs typeface="TradeGothic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2003" y="3683074"/>
            <a:ext cx="68581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  <a:latin typeface="Arial"/>
                <a:cs typeface="Arial"/>
              </a:rPr>
              <a:t>Segmentation &amp; Path To Purchase</a:t>
            </a:r>
            <a:endParaRPr lang="en-US" sz="3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3679" y="4225334"/>
            <a:ext cx="13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12.10.2014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82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+ Experience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242214" y="1240691"/>
            <a:ext cx="3664818" cy="3612059"/>
            <a:chOff x="1088646" y="1138742"/>
            <a:chExt cx="3857462" cy="3801930"/>
          </a:xfrm>
        </p:grpSpPr>
        <p:sp>
          <p:nvSpPr>
            <p:cNvPr id="18" name="Rectangle 17"/>
            <p:cNvSpPr/>
            <p:nvPr/>
          </p:nvSpPr>
          <p:spPr>
            <a:xfrm>
              <a:off x="1442869" y="1138742"/>
              <a:ext cx="3503239" cy="350382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8" idx="1"/>
              <a:endCxn id="18" idx="3"/>
            </p:cNvCxnSpPr>
            <p:nvPr/>
          </p:nvCxnSpPr>
          <p:spPr>
            <a:xfrm>
              <a:off x="1442869" y="2890653"/>
              <a:ext cx="3503239" cy="0"/>
            </a:xfrm>
            <a:prstGeom prst="line">
              <a:avLst/>
            </a:prstGeom>
            <a:ln w="635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8" idx="0"/>
              <a:endCxn id="18" idx="2"/>
            </p:cNvCxnSpPr>
            <p:nvPr/>
          </p:nvCxnSpPr>
          <p:spPr>
            <a:xfrm>
              <a:off x="3194489" y="1138742"/>
              <a:ext cx="0" cy="3503821"/>
            </a:xfrm>
            <a:prstGeom prst="line">
              <a:avLst/>
            </a:prstGeom>
            <a:ln w="635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442869" y="4767263"/>
              <a:ext cx="3503239" cy="1"/>
            </a:xfrm>
            <a:prstGeom prst="straightConnector1">
              <a:avLst/>
            </a:prstGeom>
            <a:ln w="6350" cmpd="sng">
              <a:solidFill>
                <a:srgbClr val="BFBFBF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1285266" y="1138742"/>
              <a:ext cx="0" cy="3503822"/>
            </a:xfrm>
            <a:prstGeom prst="straightConnector1">
              <a:avLst/>
            </a:prstGeom>
            <a:ln w="6350" cmpd="sng">
              <a:solidFill>
                <a:srgbClr val="BFBFBF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 rot="16200000">
              <a:off x="749867" y="2759265"/>
              <a:ext cx="954558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Experience</a:t>
              </a:r>
              <a:endParaRPr lang="en-US" sz="1200" dirty="0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63035" y="1218313"/>
              <a:ext cx="943577" cy="26906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28336" y="1575008"/>
              <a:ext cx="613887" cy="32848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06612" y="3969568"/>
              <a:ext cx="624014" cy="33847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49176" y="2890653"/>
              <a:ext cx="676786" cy="30491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47683" y="3199909"/>
              <a:ext cx="608727" cy="290967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2788505" y="4663673"/>
              <a:ext cx="834483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Simplicity</a:t>
              </a:r>
              <a:endParaRPr lang="en-US" sz="1200" dirty="0"/>
            </a:p>
          </p:txBody>
        </p:sp>
      </p:grpSp>
      <p:sp>
        <p:nvSpPr>
          <p:cNvPr id="41" name="Content Placeholder 7"/>
          <p:cNvSpPr>
            <a:spLocks noGrp="1"/>
          </p:cNvSpPr>
          <p:nvPr>
            <p:ph idx="1"/>
          </p:nvPr>
        </p:nvSpPr>
        <p:spPr>
          <a:xfrm>
            <a:off x="5197230" y="1146414"/>
            <a:ext cx="3696773" cy="3684709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Mavericks are aware that they can achieve a great experience without having to man the grill the old fashioned-way</a:t>
            </a:r>
          </a:p>
          <a:p>
            <a:r>
              <a:rPr lang="en-US" sz="2000" dirty="0" smtClean="0"/>
              <a:t>The experience of spending time outdoors, grilling and entertaining appeals highly to the Crowd Pleasers and Striving Sizzlers</a:t>
            </a:r>
          </a:p>
          <a:p>
            <a:r>
              <a:rPr lang="en-US" sz="2000" dirty="0" smtClean="0"/>
              <a:t>Dashing Diners and Green-Horn Grillers want to know if grilling can be easy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0F2F7-F8D3-D248-9B77-823F966A9116}" type="slidenum"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TradeGothic Light"/>
                <a:cs typeface="TradeGothic Light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TradeGothic Light"/>
              <a:cs typeface="TradeGothic Ligh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9561" y="1924196"/>
            <a:ext cx="657315" cy="28503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 rot="20288521">
            <a:off x="2662117" y="1317001"/>
            <a:ext cx="1671515" cy="98923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1386310">
            <a:off x="3281387" y="2920846"/>
            <a:ext cx="1903923" cy="1302043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66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Confident Are They?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29362" y="2038222"/>
            <a:ext cx="327455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Mavericks skew highest on confidence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Crowd Pleasers claim the most master-grillers</a:t>
            </a:r>
            <a:endParaRPr lang="en-US" sz="1400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Dashing Diners and Green-Horn Grillers </a:t>
            </a:r>
            <a:r>
              <a:rPr lang="en-US" dirty="0"/>
              <a:t>have less confidence in their skills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Green-Horn Grillers are the newbies</a:t>
            </a:r>
            <a:endParaRPr lang="en-US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525524" y="1227653"/>
            <a:ext cx="3536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How would you describe yourself as a griller?</a:t>
            </a:r>
            <a:endParaRPr lang="en-US" sz="1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80176" y="4379765"/>
            <a:ext cx="7960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/>
              <a:t>Beginner</a:t>
            </a:r>
            <a:endParaRPr lang="en-US" sz="105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60009" y="1822778"/>
            <a:ext cx="6394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/>
              <a:t>Master </a:t>
            </a:r>
          </a:p>
          <a:p>
            <a:pPr algn="ctr"/>
            <a:r>
              <a:rPr lang="en-US" sz="1050" b="1" dirty="0" smtClean="0"/>
              <a:t>Griller</a:t>
            </a:r>
            <a:endParaRPr lang="en-US" sz="1050" b="1" dirty="0"/>
          </a:p>
        </p:txBody>
      </p:sp>
      <p:cxnSp>
        <p:nvCxnSpPr>
          <p:cNvPr id="13" name="Straight Arrow Connector 12"/>
          <p:cNvCxnSpPr>
            <a:stCxn id="2" idx="0"/>
            <a:endCxn id="12" idx="2"/>
          </p:cNvCxnSpPr>
          <p:nvPr/>
        </p:nvCxnSpPr>
        <p:spPr>
          <a:xfrm flipV="1">
            <a:off x="578194" y="2253665"/>
            <a:ext cx="1518" cy="2126100"/>
          </a:xfrm>
          <a:prstGeom prst="straightConnector1">
            <a:avLst/>
          </a:prstGeom>
          <a:ln w="635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6725922"/>
              </p:ext>
            </p:extLst>
          </p:nvPr>
        </p:nvGraphicFramePr>
        <p:xfrm>
          <a:off x="976212" y="1509486"/>
          <a:ext cx="4572000" cy="3187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45988" y="4506205"/>
            <a:ext cx="463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		     3			  4		       5</a:t>
            </a:r>
          </a:p>
          <a:p>
            <a:r>
              <a:rPr lang="en-US" sz="1200" dirty="0" smtClean="0"/>
              <a:t>	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1419699" y="2057320"/>
            <a:ext cx="3869278" cy="2462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698" y="2658447"/>
            <a:ext cx="368638" cy="2032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8467" y="3700974"/>
            <a:ext cx="558065" cy="2504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3215" y="4234539"/>
            <a:ext cx="657986" cy="2363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625" y="2723152"/>
            <a:ext cx="272193" cy="15200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454697" y="4808144"/>
            <a:ext cx="18016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Weekday Grilling/Month</a:t>
            </a:r>
            <a:endParaRPr lang="en-US" sz="1100" b="1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411682" y="4812423"/>
            <a:ext cx="3853491" cy="0"/>
          </a:xfrm>
          <a:prstGeom prst="straightConnector1">
            <a:avLst/>
          </a:prstGeom>
          <a:ln w="635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3673" y="2358068"/>
            <a:ext cx="734292" cy="215096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>
            <a:off x="3387828" y="1961830"/>
            <a:ext cx="1933" cy="2639628"/>
          </a:xfrm>
          <a:prstGeom prst="line">
            <a:avLst/>
          </a:prstGeom>
          <a:ln w="285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8" idx="1"/>
          </p:cNvCxnSpPr>
          <p:nvPr/>
        </p:nvCxnSpPr>
        <p:spPr>
          <a:xfrm flipV="1">
            <a:off x="1419699" y="3284964"/>
            <a:ext cx="4095023" cy="3463"/>
          </a:xfrm>
          <a:prstGeom prst="straightConnector1">
            <a:avLst/>
          </a:prstGeom>
          <a:ln w="28575" cmpd="sng">
            <a:solidFill>
              <a:srgbClr val="FFFF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702308" y="4193904"/>
            <a:ext cx="5866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active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05214" y="1961830"/>
            <a:ext cx="783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engaged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411682" y="1961830"/>
            <a:ext cx="1023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experienced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81039" y="4193904"/>
            <a:ext cx="980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disengaged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264676" y="2471101"/>
            <a:ext cx="1076563" cy="6330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0F2F7-F8D3-D248-9B77-823F966A9116}" type="slidenum"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TradeGothic Light"/>
                <a:cs typeface="TradeGothic Light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TradeGothic Light"/>
              <a:cs typeface="TradeGothic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200" y="2787622"/>
            <a:ext cx="409252" cy="17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77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6448868"/>
              </p:ext>
            </p:extLst>
          </p:nvPr>
        </p:nvGraphicFramePr>
        <p:xfrm>
          <a:off x="312955" y="1352578"/>
          <a:ext cx="8581048" cy="3414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Personality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955" y="1074187"/>
            <a:ext cx="8229600" cy="4898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 smtClean="0">
                <a:latin typeface="Arial"/>
                <a:cs typeface="Arial"/>
              </a:rPr>
              <a:t>How would you describe yourself?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38654" y="1983921"/>
            <a:ext cx="524824" cy="2367582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259667" y="1983921"/>
            <a:ext cx="551307" cy="2367582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132205" y="1983921"/>
            <a:ext cx="593012" cy="2367582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903598" y="1983921"/>
            <a:ext cx="356900" cy="236758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263316" y="1983921"/>
            <a:ext cx="304423" cy="236758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812213" y="1983921"/>
            <a:ext cx="544388" cy="2367582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0F2F7-F8D3-D248-9B77-823F966A9116}" type="slidenum"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TradeGothic Light"/>
                <a:cs typeface="TradeGothic Light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TradeGothic Light"/>
              <a:cs typeface="Trade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846569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8987851"/>
              </p:ext>
            </p:extLst>
          </p:nvPr>
        </p:nvGraphicFramePr>
        <p:xfrm>
          <a:off x="313267" y="1447800"/>
          <a:ext cx="8483599" cy="321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Emotions Associated With Grilling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402" y="1233135"/>
            <a:ext cx="8229600" cy="34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>
                <a:latin typeface="Arial"/>
                <a:cs typeface="Arial"/>
              </a:rPr>
              <a:t>Please choose up to five options that best complete the following sentence about how you feel about </a:t>
            </a:r>
            <a:r>
              <a:rPr lang="en-US" sz="1200" dirty="0" smtClean="0">
                <a:latin typeface="Arial"/>
                <a:cs typeface="Arial"/>
              </a:rPr>
              <a:t>grilling 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0F2F7-F8D3-D248-9B77-823F966A9116}" type="slidenum"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TradeGothic Light"/>
                <a:cs typeface="TradeGothic Light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TradeGothic Light"/>
              <a:cs typeface="TradeGothic Ligh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18296" y="2100386"/>
            <a:ext cx="476231" cy="2202272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775200" y="2100386"/>
            <a:ext cx="543287" cy="220227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515836" y="2100386"/>
            <a:ext cx="471964" cy="220227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219612" y="2100386"/>
            <a:ext cx="266977" cy="220227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001000" y="2100386"/>
            <a:ext cx="414874" cy="2202271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847106" y="2100386"/>
            <a:ext cx="266979" cy="220227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129826" y="2100386"/>
            <a:ext cx="266979" cy="2202271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846145" y="2100386"/>
            <a:ext cx="266977" cy="2202271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08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03867" y="1"/>
            <a:ext cx="7840133" cy="9401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0F2F7-F8D3-D248-9B77-823F966A9116}" type="slidenum"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TradeGothic Light"/>
                <a:cs typeface="TradeGothic Light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TradeGothic Light"/>
              <a:cs typeface="TradeGothic Ligh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984219"/>
              </p:ext>
            </p:extLst>
          </p:nvPr>
        </p:nvGraphicFramePr>
        <p:xfrm>
          <a:off x="262470" y="1873957"/>
          <a:ext cx="8123104" cy="2799572"/>
        </p:xfrm>
        <a:graphic>
          <a:graphicData uri="http://schemas.openxmlformats.org/drawingml/2006/table">
            <a:tbl>
              <a:tblPr/>
              <a:tblGrid>
                <a:gridCol w="2099730"/>
                <a:gridCol w="1016000"/>
                <a:gridCol w="973667"/>
                <a:gridCol w="1024466"/>
                <a:gridCol w="1016000"/>
                <a:gridCol w="959657"/>
                <a:gridCol w="1033584"/>
              </a:tblGrid>
              <a:tr h="619226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Crowd </a:t>
                      </a:r>
                      <a:endParaRPr lang="en-US" sz="1100" b="1" i="0" u="none" strike="noStrike" dirty="0" smtClean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Pleasers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Striving</a:t>
                      </a:r>
                    </a:p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Sizzlers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Mavericks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Dashing </a:t>
                      </a:r>
                      <a:endParaRPr lang="en-US" sz="1100" b="1" i="0" u="none" strike="noStrike" dirty="0" smtClean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Diners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Green-Horn Grillers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Old Man Charcoal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</a:tr>
              <a:tr h="3114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/>
                        </a:rPr>
                        <a:t>Share of Market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cs typeface="Arial"/>
                        </a:rPr>
                        <a:t>6%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cs typeface="Arial"/>
                        </a:rPr>
                        <a:t>25%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cs typeface="Arial"/>
                        </a:rPr>
                        <a:t>27%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cs typeface="Arial"/>
                        </a:rPr>
                        <a:t>9%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cs typeface="Arial"/>
                        </a:rPr>
                        <a:t>18%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cs typeface="Arial"/>
                        </a:rPr>
                        <a:t>14%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14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/>
                        </a:rPr>
                        <a:t>Male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/>
                        </a:rPr>
                        <a:t>75%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C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/>
                        </a:rPr>
                        <a:t>82%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C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/>
                        </a:rPr>
                        <a:t>70%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C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/>
                        </a:rPr>
                        <a:t>59%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/>
                        </a:rPr>
                        <a:t>22%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/>
                        </a:rPr>
                        <a:t>80%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CAFD"/>
                    </a:solidFill>
                  </a:tcPr>
                </a:tc>
              </a:tr>
              <a:tr h="3114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/>
                        </a:rPr>
                        <a:t>Female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/>
                        </a:rPr>
                        <a:t>25%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/>
                        </a:rPr>
                        <a:t>18%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/>
                        </a:rPr>
                        <a:t>30%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/>
                        </a:rPr>
                        <a:t>41%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84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/>
                        </a:rPr>
                        <a:t>78%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84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/>
                        </a:rPr>
                        <a:t>20%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4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Key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Attribute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Social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Labor of Love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Explorer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Convenience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Beginner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Old-School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114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/>
                        </a:rPr>
                        <a:t>Fuel Outlier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/>
                        </a:rPr>
                        <a:t>Char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/>
                        </a:rPr>
                        <a:t>-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/>
                        </a:rPr>
                        <a:t>-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/>
                        </a:rPr>
                        <a:t>Gas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/>
                        </a:rPr>
                        <a:t>-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/>
                        </a:rPr>
                        <a:t>Char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4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/>
                        </a:rPr>
                        <a:t>Share of Wallet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24%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33%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10%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15%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13%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114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/>
                        </a:rPr>
                        <a:t>Fav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/>
                        </a:rPr>
                        <a:t>. Store Outlier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/>
                        </a:rPr>
                        <a:t>Walmart</a:t>
                      </a:r>
                      <a:endParaRPr lang="en-US" sz="7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/>
                        </a:rPr>
                        <a:t>-</a:t>
                      </a:r>
                      <a:endParaRPr lang="en-US" sz="7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/>
                        </a:rPr>
                        <a:t>Lowe’s</a:t>
                      </a:r>
                      <a:endParaRPr lang="en-US" sz="7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/>
                        </a:rPr>
                        <a:t>Walmart</a:t>
                      </a:r>
                      <a:r>
                        <a:rPr lang="en-US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/>
                        </a:rPr>
                        <a:t>/THD</a:t>
                      </a:r>
                      <a:endParaRPr lang="en-US" sz="7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/>
                        </a:rPr>
                        <a:t>Lowe’s</a:t>
                      </a:r>
                      <a:endParaRPr lang="en-US" sz="7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/>
                        </a:rPr>
                        <a:t>THD</a:t>
                      </a:r>
                      <a:endParaRPr lang="en-US" sz="7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2353574" y="554336"/>
            <a:ext cx="6020204" cy="1195122"/>
            <a:chOff x="1833799" y="591805"/>
            <a:chExt cx="7133253" cy="1416084"/>
          </a:xfrm>
        </p:grpSpPr>
        <p:pic>
          <p:nvPicPr>
            <p:cNvPr id="33" name="Picture 32" descr="iStock_000033901916_XXXLarge.jp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75121" y="591809"/>
              <a:ext cx="1167532" cy="1416080"/>
            </a:xfrm>
            <a:prstGeom prst="rect">
              <a:avLst/>
            </a:prstGeom>
          </p:spPr>
        </p:pic>
        <p:pic>
          <p:nvPicPr>
            <p:cNvPr id="34" name="Picture 33" descr="iStock_000032050066_XXXLarge.jp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51109" y="591809"/>
              <a:ext cx="1157705" cy="1320821"/>
            </a:xfrm>
            <a:prstGeom prst="rect">
              <a:avLst/>
            </a:prstGeom>
          </p:spPr>
        </p:pic>
        <p:pic>
          <p:nvPicPr>
            <p:cNvPr id="35" name="Picture 34" descr="iStock_000031438124_Double.jp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33799" y="593389"/>
              <a:ext cx="1261884" cy="1414500"/>
            </a:xfrm>
            <a:prstGeom prst="rect">
              <a:avLst/>
            </a:prstGeom>
          </p:spPr>
        </p:pic>
        <p:pic>
          <p:nvPicPr>
            <p:cNvPr id="36" name="Picture 35" descr="iStock_000029678698_XXXLarge.jpg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76250" y="591805"/>
              <a:ext cx="1190802" cy="1342401"/>
            </a:xfrm>
            <a:prstGeom prst="rect">
              <a:avLst/>
            </a:prstGeom>
          </p:spPr>
        </p:pic>
        <p:pic>
          <p:nvPicPr>
            <p:cNvPr id="37" name="Picture 36" descr="iStock_000006533810_Full.jpg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28884" y="591808"/>
              <a:ext cx="1276109" cy="1316026"/>
            </a:xfrm>
            <a:prstGeom prst="rect">
              <a:avLst/>
            </a:prstGeom>
          </p:spPr>
        </p:pic>
        <p:pic>
          <p:nvPicPr>
            <p:cNvPr id="32" name="Picture 31" descr="iStock_000027397244_XXXLarge.jpg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11228" y="591809"/>
              <a:ext cx="1239879" cy="1302525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5380410" y="1619472"/>
            <a:ext cx="1995918" cy="178650"/>
          </a:xfrm>
          <a:prstGeom prst="rect">
            <a:avLst/>
          </a:prstGeom>
          <a:solidFill>
            <a:srgbClr val="20AD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0" name="Rectangle 29"/>
          <p:cNvSpPr/>
          <p:nvPr/>
        </p:nvSpPr>
        <p:spPr>
          <a:xfrm>
            <a:off x="7376328" y="1619472"/>
            <a:ext cx="997450" cy="1786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1" name="Rectangle 10"/>
          <p:cNvSpPr/>
          <p:nvPr/>
        </p:nvSpPr>
        <p:spPr>
          <a:xfrm>
            <a:off x="2353574" y="1619472"/>
            <a:ext cx="3045298" cy="178650"/>
          </a:xfrm>
          <a:prstGeom prst="rect">
            <a:avLst/>
          </a:prstGeom>
          <a:solidFill>
            <a:srgbClr val="E53E1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2" name="TextBox 11"/>
          <p:cNvSpPr txBox="1"/>
          <p:nvPr/>
        </p:nvSpPr>
        <p:spPr>
          <a:xfrm>
            <a:off x="3447811" y="1593955"/>
            <a:ext cx="1007594" cy="250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EXPERIENCE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4362" y="1587397"/>
            <a:ext cx="534293" cy="250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EASY</a:t>
            </a:r>
            <a:endParaRPr lang="en-US" sz="900" dirty="0">
              <a:solidFill>
                <a:srgbClr val="FFFF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440881" y="1714978"/>
            <a:ext cx="863168" cy="0"/>
          </a:xfrm>
          <a:prstGeom prst="straightConnector1">
            <a:avLst/>
          </a:prstGeom>
          <a:ln w="6350" cmpd="sng">
            <a:solidFill>
              <a:srgbClr val="FFFF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2" idx="1"/>
          </p:cNvCxnSpPr>
          <p:nvPr/>
        </p:nvCxnSpPr>
        <p:spPr>
          <a:xfrm flipH="1" flipV="1">
            <a:off x="2474408" y="1714978"/>
            <a:ext cx="973402" cy="4201"/>
          </a:xfrm>
          <a:prstGeom prst="straightConnector1">
            <a:avLst/>
          </a:prstGeom>
          <a:ln w="6350" cmpd="sng">
            <a:solidFill>
              <a:srgbClr val="FFFF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576395" y="1714978"/>
            <a:ext cx="597967" cy="0"/>
          </a:xfrm>
          <a:prstGeom prst="straightConnector1">
            <a:avLst/>
          </a:prstGeom>
          <a:ln w="6350" cmpd="sng">
            <a:solidFill>
              <a:srgbClr val="FFFF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674372" y="1714978"/>
            <a:ext cx="616956" cy="0"/>
          </a:xfrm>
          <a:prstGeom prst="straightConnector1">
            <a:avLst/>
          </a:prstGeom>
          <a:ln w="6350" cmpd="sng">
            <a:solidFill>
              <a:srgbClr val="FFFF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59355" y="1587397"/>
            <a:ext cx="875155" cy="250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TRADITION</a:t>
            </a:r>
            <a:endParaRPr lang="en-US" sz="900" dirty="0">
              <a:solidFill>
                <a:srgbClr val="FFFFFF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184400" y="1611917"/>
            <a:ext cx="6189378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80410" y="535173"/>
            <a:ext cx="0" cy="4397383"/>
          </a:xfrm>
          <a:prstGeom prst="line">
            <a:avLst/>
          </a:prstGeom>
          <a:ln w="571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376328" y="535173"/>
            <a:ext cx="0" cy="4272821"/>
          </a:xfrm>
          <a:prstGeom prst="line">
            <a:avLst/>
          </a:prstGeom>
          <a:ln w="571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2512331" y="4418333"/>
            <a:ext cx="5496898" cy="255195"/>
            <a:chOff x="2646261" y="4222073"/>
            <a:chExt cx="4990722" cy="231696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6261" y="4262920"/>
              <a:ext cx="652016" cy="15416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26084" y="4284712"/>
              <a:ext cx="559851" cy="132373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1553" y="4239235"/>
              <a:ext cx="214534" cy="214534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449" y="4239235"/>
              <a:ext cx="214534" cy="21453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46063" y="4222073"/>
              <a:ext cx="439329" cy="223115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44078" y="4222073"/>
              <a:ext cx="439329" cy="223115"/>
            </a:xfrm>
            <a:prstGeom prst="rect">
              <a:avLst/>
            </a:prstGeom>
          </p:spPr>
        </p:pic>
      </p:grpSp>
      <p:sp>
        <p:nvSpPr>
          <p:cNvPr id="46" name="Left Arrow 45"/>
          <p:cNvSpPr/>
          <p:nvPr/>
        </p:nvSpPr>
        <p:spPr>
          <a:xfrm>
            <a:off x="2349622" y="249003"/>
            <a:ext cx="1089497" cy="184537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eft Arrow 47"/>
          <p:cNvSpPr/>
          <p:nvPr/>
        </p:nvSpPr>
        <p:spPr>
          <a:xfrm rot="10800000">
            <a:off x="5436331" y="249003"/>
            <a:ext cx="1904807" cy="184537"/>
          </a:xfrm>
          <a:prstGeom prst="leftArrow">
            <a:avLst/>
          </a:prstGeom>
          <a:solidFill>
            <a:srgbClr val="218C2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8313" y="182158"/>
            <a:ext cx="590081" cy="236033"/>
          </a:xfrm>
          <a:prstGeom prst="rect">
            <a:avLst/>
          </a:prstGeom>
        </p:spPr>
      </p:pic>
      <p:sp>
        <p:nvSpPr>
          <p:cNvPr id="50" name="Left Arrow 49"/>
          <p:cNvSpPr/>
          <p:nvPr/>
        </p:nvSpPr>
        <p:spPr>
          <a:xfrm>
            <a:off x="3317939" y="249003"/>
            <a:ext cx="800375" cy="184537"/>
          </a:xfrm>
          <a:prstGeom prst="leftArrow">
            <a:avLst/>
          </a:prstGeom>
          <a:solidFill>
            <a:srgbClr val="E23F2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eft Arrow 50"/>
          <p:cNvSpPr/>
          <p:nvPr/>
        </p:nvSpPr>
        <p:spPr>
          <a:xfrm rot="10800000">
            <a:off x="4708394" y="249003"/>
            <a:ext cx="785952" cy="184537"/>
          </a:xfrm>
          <a:prstGeom prst="leftArrow">
            <a:avLst/>
          </a:prstGeom>
          <a:solidFill>
            <a:srgbClr val="E23F2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ultiply 43"/>
          <p:cNvSpPr/>
          <p:nvPr/>
        </p:nvSpPr>
        <p:spPr>
          <a:xfrm>
            <a:off x="7221119" y="128722"/>
            <a:ext cx="1467331" cy="5466376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36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  <p:bldP spid="50" grpId="0" animBg="1"/>
      <p:bldP spid="51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946" y="1690198"/>
            <a:ext cx="3911333" cy="1564802"/>
          </a:xfrm>
        </p:spPr>
        <p:txBody>
          <a:bodyPr/>
          <a:lstStyle/>
          <a:p>
            <a:r>
              <a:rPr lang="en-US" sz="4800" dirty="0" smtClean="0">
                <a:solidFill>
                  <a:srgbClr val="F9A826"/>
                </a:solidFill>
              </a:rPr>
              <a:t>What’s</a:t>
            </a:r>
            <a:br>
              <a:rPr lang="en-US" sz="4800" dirty="0" smtClean="0">
                <a:solidFill>
                  <a:srgbClr val="F9A826"/>
                </a:solidFill>
              </a:rPr>
            </a:br>
            <a:r>
              <a:rPr lang="en-US" sz="4800" dirty="0" smtClean="0">
                <a:solidFill>
                  <a:srgbClr val="F9A826"/>
                </a:solidFill>
              </a:rPr>
              <a:t>The</a:t>
            </a:r>
            <a:br>
              <a:rPr lang="en-US" sz="4800" dirty="0" smtClean="0">
                <a:solidFill>
                  <a:srgbClr val="F9A826"/>
                </a:solidFill>
              </a:rPr>
            </a:br>
            <a:r>
              <a:rPr lang="en-US" sz="4800" dirty="0" smtClean="0">
                <a:solidFill>
                  <a:srgbClr val="F9A826"/>
                </a:solidFill>
              </a:rPr>
              <a:t>Prime</a:t>
            </a:r>
            <a:br>
              <a:rPr lang="en-US" sz="4800" dirty="0" smtClean="0">
                <a:solidFill>
                  <a:srgbClr val="F9A826"/>
                </a:solidFill>
              </a:rPr>
            </a:br>
            <a:r>
              <a:rPr lang="en-US" sz="4800" dirty="0" smtClean="0">
                <a:solidFill>
                  <a:srgbClr val="F9A826"/>
                </a:solidFill>
              </a:rPr>
              <a:t>Prospect’s</a:t>
            </a:r>
            <a:br>
              <a:rPr lang="en-US" sz="4800" dirty="0" smtClean="0">
                <a:solidFill>
                  <a:srgbClr val="F9A826"/>
                </a:solidFill>
              </a:rPr>
            </a:br>
            <a:r>
              <a:rPr lang="en-US" sz="4800" dirty="0" smtClean="0">
                <a:solidFill>
                  <a:srgbClr val="F9A826"/>
                </a:solidFill>
              </a:rPr>
              <a:t>Problem?</a:t>
            </a:r>
            <a:endParaRPr lang="en-US" sz="4800" dirty="0">
              <a:solidFill>
                <a:srgbClr val="F9A826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0F2F7-F8D3-D248-9B77-823F966A9116}" type="slidenum"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TradeGothic Light"/>
                <a:cs typeface="TradeGothic Light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TradeGothic Light"/>
              <a:cs typeface="Trade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826989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0F2F7-F8D3-D248-9B77-823F966A9116}" type="slidenum"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TradeGothic Light"/>
                <a:cs typeface="TradeGothic Light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TradeGothic Light"/>
              <a:cs typeface="TradeGothic Ligh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solidFill>
            <a:srgbClr val="32333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5914"/>
            <a:ext cx="9144000" cy="1564802"/>
          </a:xfrm>
        </p:spPr>
        <p:txBody>
          <a:bodyPr/>
          <a:lstStyle/>
          <a:p>
            <a:pPr algn="ctr"/>
            <a:r>
              <a:rPr lang="en-US" sz="16600" dirty="0" smtClean="0">
                <a:solidFill>
                  <a:srgbClr val="DDA029"/>
                </a:solidFill>
              </a:rPr>
              <a:t>89%</a:t>
            </a:r>
            <a:endParaRPr lang="en-US" sz="16600" dirty="0">
              <a:solidFill>
                <a:srgbClr val="DDA029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847721"/>
            <a:ext cx="9144000" cy="15648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b="0" dirty="0" smtClean="0">
                <a:solidFill>
                  <a:srgbClr val="DDA029"/>
                </a:solidFill>
              </a:rPr>
              <a:t>are experienced grill buyers!</a:t>
            </a:r>
            <a:endParaRPr lang="en-US" b="0" dirty="0">
              <a:solidFill>
                <a:srgbClr val="DDA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60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Purchase Reason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63121" y="972356"/>
            <a:ext cx="4720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Which reason best represents why you bought your last grill?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397682" y="1254497"/>
            <a:ext cx="81113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200" dirty="0"/>
              <a:t>Overall, grillers say they are replacing with a similar grill 1/3 of the time, and ¼ are upgrading</a:t>
            </a:r>
          </a:p>
          <a:p>
            <a:pPr marL="171450" indent="-171450">
              <a:buFont typeface="Arial"/>
              <a:buChar char="•"/>
            </a:pPr>
            <a:r>
              <a:rPr lang="en-US" sz="1200" b="1" dirty="0"/>
              <a:t>Mavericks</a:t>
            </a:r>
            <a:r>
              <a:rPr lang="en-US" sz="1200" dirty="0"/>
              <a:t> are more likely to be </a:t>
            </a:r>
            <a:r>
              <a:rPr lang="en-US" sz="1200" b="1" dirty="0"/>
              <a:t>upgrading or buying an additional grill</a:t>
            </a:r>
          </a:p>
          <a:p>
            <a:pPr marL="171450" indent="-171450">
              <a:buFont typeface="Arial"/>
              <a:buChar char="•"/>
            </a:pPr>
            <a:r>
              <a:rPr lang="en-US" sz="1200" b="1" dirty="0"/>
              <a:t>Dashing Diners </a:t>
            </a:r>
            <a:r>
              <a:rPr lang="en-US" sz="1200" dirty="0"/>
              <a:t>are upgrading as well – opportunity to sell at higher </a:t>
            </a:r>
            <a:r>
              <a:rPr lang="en-US" sz="1200" dirty="0" err="1"/>
              <a:t>pp</a:t>
            </a:r>
            <a:r>
              <a:rPr lang="en-US" sz="1200" dirty="0"/>
              <a:t> on speed/convenience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/>
              <a:t>Only 1/8 of the time are they buying an additional grill. What can be done to improve the grills per household ratio</a:t>
            </a:r>
            <a:r>
              <a:rPr lang="en-US" sz="1200" dirty="0" smtClean="0"/>
              <a:t>? Why aren’t the Striving Sizzlers using additional grills as tools in their arsenal?</a:t>
            </a:r>
            <a:endParaRPr lang="en-US" sz="1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289820"/>
              </p:ext>
            </p:extLst>
          </p:nvPr>
        </p:nvGraphicFramePr>
        <p:xfrm>
          <a:off x="245077" y="2322149"/>
          <a:ext cx="8377201" cy="2155581"/>
        </p:xfrm>
        <a:graphic>
          <a:graphicData uri="http://schemas.openxmlformats.org/drawingml/2006/table">
            <a:tbl>
              <a:tblPr/>
              <a:tblGrid>
                <a:gridCol w="1196743"/>
                <a:gridCol w="1196743"/>
                <a:gridCol w="1196743"/>
                <a:gridCol w="1196743"/>
                <a:gridCol w="1196743"/>
                <a:gridCol w="1196743"/>
                <a:gridCol w="1196743"/>
              </a:tblGrid>
              <a:tr h="457004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Crowd Pleasers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Striving</a:t>
                      </a:r>
                    </a:p>
                    <a:p>
                      <a:pPr algn="ctr" fontAlgn="b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Sizzlers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Mavericks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Dashing Diners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Green-Horn Grillers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4078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 replaced my grill with a similar one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36%</a:t>
                      </a: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617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 upgraded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129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121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25%</a:t>
                      </a: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423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 bought an additional grill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133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12%</a:t>
                      </a: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617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It was a gift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124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144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11%</a:t>
                      </a: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063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It was my first grill/ I didn't own one before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11%</a:t>
                      </a: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0F2F7-F8D3-D248-9B77-823F966A9116}" type="slidenum"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TradeGothic Light"/>
                <a:cs typeface="TradeGothic Light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TradeGothic Light"/>
              <a:cs typeface="Trade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194001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0F2F7-F8D3-D248-9B77-823F966A9116}" type="slidenum"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TradeGothic Light"/>
                <a:cs typeface="TradeGothic Light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TradeGothic Light"/>
              <a:cs typeface="TradeGothic Ligh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solidFill>
            <a:srgbClr val="32333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5914"/>
            <a:ext cx="9144000" cy="1564802"/>
          </a:xfrm>
        </p:spPr>
        <p:txBody>
          <a:bodyPr/>
          <a:lstStyle/>
          <a:p>
            <a:pPr algn="ctr"/>
            <a:r>
              <a:rPr lang="en-US" sz="6600" dirty="0" smtClean="0">
                <a:solidFill>
                  <a:srgbClr val="DDA029"/>
                </a:solidFill>
              </a:rPr>
              <a:t>Let’s look at their </a:t>
            </a:r>
            <a:br>
              <a:rPr lang="en-US" sz="6600" dirty="0" smtClean="0">
                <a:solidFill>
                  <a:srgbClr val="DDA029"/>
                </a:solidFill>
              </a:rPr>
            </a:br>
            <a:r>
              <a:rPr lang="en-US" sz="6600" dirty="0" smtClean="0">
                <a:solidFill>
                  <a:srgbClr val="DDA029"/>
                </a:solidFill>
              </a:rPr>
              <a:t>path to purchase</a:t>
            </a:r>
            <a:endParaRPr lang="en-US" sz="6600" dirty="0">
              <a:solidFill>
                <a:srgbClr val="DDA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96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Setting A Budget Often Involves Preliminary Research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80F2F7-F8D3-D248-9B77-823F966A9116}" type="slidenum">
              <a:rPr lang="en-US" smtClean="0"/>
              <a:t>19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31911" y="1618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1858" y="1147410"/>
            <a:ext cx="3493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How did you set your budget? 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280165"/>
              </p:ext>
            </p:extLst>
          </p:nvPr>
        </p:nvGraphicFramePr>
        <p:xfrm>
          <a:off x="566338" y="1561822"/>
          <a:ext cx="8150942" cy="305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6017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0F2F7-F8D3-D248-9B77-823F966A9116}" type="slidenum"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TradeGothic Light"/>
                <a:cs typeface="TradeGothic Light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TradeGothic Light"/>
              <a:cs typeface="TradeGothic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3333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05595" y="1659983"/>
            <a:ext cx="69807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chemeClr val="bg1"/>
                </a:solidFill>
              </a:rPr>
              <a:t>60 Million</a:t>
            </a:r>
            <a:endParaRPr lang="en-US" sz="115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52736" y="3516102"/>
            <a:ext cx="4906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# of households considering buying a new grill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731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Twice as many spent more…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80F2F7-F8D3-D248-9B77-823F966A9116}" type="slidenum">
              <a:rPr lang="en-US" smtClean="0"/>
              <a:t>20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31911" y="1618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00264" y="1049926"/>
            <a:ext cx="427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Which of the following best describes your budget situation last time you bought a grill? 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8250233"/>
              </p:ext>
            </p:extLst>
          </p:nvPr>
        </p:nvGraphicFramePr>
        <p:xfrm>
          <a:off x="566338" y="1641799"/>
          <a:ext cx="7860086" cy="3125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2876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Researching Online vs. In-Store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0A663A-D944-F141-BD12-7E2178A7D26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45920" y="1028948"/>
            <a:ext cx="6561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800000"/>
                </a:solidFill>
                <a:latin typeface="Arial"/>
                <a:cs typeface="Arial"/>
              </a:rPr>
              <a:t>Time consuming process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51% of time is spent in-store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15989" y="1613238"/>
            <a:ext cx="7112624" cy="3401170"/>
            <a:chOff x="1781379" y="1613238"/>
            <a:chExt cx="7112624" cy="3401170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84806353"/>
                </p:ext>
              </p:extLst>
            </p:nvPr>
          </p:nvGraphicFramePr>
          <p:xfrm>
            <a:off x="1781379" y="1613238"/>
            <a:ext cx="7112624" cy="34011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8" name="Group 7"/>
            <p:cNvGrpSpPr/>
            <p:nvPr/>
          </p:nvGrpSpPr>
          <p:grpSpPr>
            <a:xfrm>
              <a:off x="2203282" y="4368125"/>
              <a:ext cx="919384" cy="399138"/>
              <a:chOff x="2203282" y="4368125"/>
              <a:chExt cx="919384" cy="39913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203282" y="4437679"/>
                <a:ext cx="856832" cy="32958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203282" y="4368125"/>
                <a:ext cx="919384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>
                    <a:latin typeface="Arial"/>
                    <a:cs typeface="Arial"/>
                  </a:rPr>
                  <a:t>None</a:t>
                </a:r>
                <a:endParaRPr lang="en-US" sz="900" dirty="0">
                  <a:latin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7267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 Sources: Use vs. Importance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80F2F7-F8D3-D248-9B77-823F966A9116}" type="slidenum">
              <a:rPr lang="en-US" smtClean="0"/>
              <a:t>22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31911" y="1618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0390677"/>
              </p:ext>
            </p:extLst>
          </p:nvPr>
        </p:nvGraphicFramePr>
        <p:xfrm>
          <a:off x="304439" y="1522389"/>
          <a:ext cx="8712562" cy="351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63316" y="1007959"/>
            <a:ext cx="7245676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" dirty="0" smtClean="0">
                <a:latin typeface="Arial"/>
                <a:cs typeface="Arial"/>
              </a:rPr>
              <a:t>What information source is most important to you when learning about the grill? Select up to 5 sources you feel are most important.</a:t>
            </a:r>
          </a:p>
          <a:p>
            <a:pPr>
              <a:lnSpc>
                <a:spcPct val="120000"/>
              </a:lnSpc>
            </a:pPr>
            <a:r>
              <a:rPr lang="en-US" sz="900" dirty="0" smtClean="0">
                <a:latin typeface="Arial"/>
                <a:cs typeface="Arial"/>
              </a:rPr>
              <a:t>Please rank the following information sources that you think is the most important when learning about the grill.</a:t>
            </a:r>
            <a:endParaRPr lang="en-US"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6968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Do They Spend? </a:t>
            </a:r>
            <a:endParaRPr lang="en-US" sz="1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508130"/>
              </p:ext>
            </p:extLst>
          </p:nvPr>
        </p:nvGraphicFramePr>
        <p:xfrm>
          <a:off x="310663" y="1183393"/>
          <a:ext cx="8406616" cy="3228296"/>
        </p:xfrm>
        <a:graphic>
          <a:graphicData uri="http://schemas.openxmlformats.org/drawingml/2006/table">
            <a:tbl>
              <a:tblPr/>
              <a:tblGrid>
                <a:gridCol w="3092254"/>
                <a:gridCol w="885727"/>
                <a:gridCol w="885727"/>
                <a:gridCol w="885727"/>
                <a:gridCol w="885727"/>
                <a:gridCol w="885727"/>
                <a:gridCol w="885727"/>
              </a:tblGrid>
              <a:tr h="92587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061" marR="11061" marT="11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Crowd </a:t>
                      </a:r>
                      <a:endParaRPr lang="en-US" sz="1050" b="1" i="0" u="none" strike="noStrike" dirty="0" smtClean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ctr" fontAlgn="b"/>
                      <a:r>
                        <a:rPr lang="en-US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Pleasers</a:t>
                      </a:r>
                      <a:endParaRPr 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Striving</a:t>
                      </a:r>
                    </a:p>
                    <a:p>
                      <a:pPr algn="ctr" fontAlgn="b"/>
                      <a:r>
                        <a:rPr lang="en-US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Sizzlers</a:t>
                      </a:r>
                      <a:endParaRPr 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Mavericks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Dashing </a:t>
                      </a:r>
                      <a:endParaRPr lang="en-US" sz="1050" b="1" i="0" u="none" strike="noStrike" dirty="0" smtClean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ctr" fontAlgn="b"/>
                      <a:r>
                        <a:rPr lang="en-US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Diners</a:t>
                      </a:r>
                      <a:endParaRPr 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Green-Horn Grillers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All</a:t>
                      </a:r>
                      <a:endParaRPr 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240866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Share of Market</a:t>
                      </a:r>
                    </a:p>
                  </a:txBody>
                  <a:tcPr marL="11061" marR="11061" marT="11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606" marR="10606" marT="106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25%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606" marR="10606" marT="106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27%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606" marR="10606" marT="106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606" marR="10606" marT="106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18%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606" marR="10606" marT="106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871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Last Grill Spend </a:t>
                      </a:r>
                    </a:p>
                  </a:txBody>
                  <a:tcPr marL="11061" marR="11061" marT="11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$227.63 </a:t>
                      </a:r>
                    </a:p>
                  </a:txBody>
                  <a:tcPr marL="11061" marR="11061" marT="11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$257.56 </a:t>
                      </a:r>
                    </a:p>
                  </a:txBody>
                  <a:tcPr marL="11061" marR="11061" marT="11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$325.83 </a:t>
                      </a:r>
                    </a:p>
                  </a:txBody>
                  <a:tcPr marL="11061" marR="11061" marT="11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$288.65 </a:t>
                      </a:r>
                    </a:p>
                  </a:txBody>
                  <a:tcPr marL="11061" marR="11061" marT="11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$216.77 </a:t>
                      </a:r>
                    </a:p>
                  </a:txBody>
                  <a:tcPr marL="11061" marR="11061" marT="11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$267.32 </a:t>
                      </a:r>
                    </a:p>
                  </a:txBody>
                  <a:tcPr marL="11061" marR="11061" marT="11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71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Favorite Grill Spend </a:t>
                      </a:r>
                    </a:p>
                  </a:txBody>
                  <a:tcPr marL="11061" marR="11061" marT="11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$252.85 </a:t>
                      </a:r>
                    </a:p>
                  </a:txBody>
                  <a:tcPr marL="11061" marR="11061" marT="11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$282.17 </a:t>
                      </a:r>
                    </a:p>
                  </a:txBody>
                  <a:tcPr marL="11061" marR="11061" marT="11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$377.49 </a:t>
                      </a:r>
                    </a:p>
                  </a:txBody>
                  <a:tcPr marL="11061" marR="11061" marT="11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$328.78 </a:t>
                      </a:r>
                    </a:p>
                  </a:txBody>
                  <a:tcPr marL="11061" marR="11061" marT="11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$270.13 </a:t>
                      </a:r>
                    </a:p>
                  </a:txBody>
                  <a:tcPr marL="11061" marR="11061" marT="11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$306.21 </a:t>
                      </a:r>
                    </a:p>
                  </a:txBody>
                  <a:tcPr marL="11061" marR="11061" marT="11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71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Parts/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Accessories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Spend </a:t>
                      </a:r>
                    </a:p>
                  </a:txBody>
                  <a:tcPr marL="11061" marR="11061" marT="11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$71.93 </a:t>
                      </a:r>
                    </a:p>
                  </a:txBody>
                  <a:tcPr marL="11061" marR="11061" marT="11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$72.78 </a:t>
                      </a:r>
                    </a:p>
                  </a:txBody>
                  <a:tcPr marL="11061" marR="11061" marT="11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$90.87 </a:t>
                      </a:r>
                    </a:p>
                  </a:txBody>
                  <a:tcPr marL="11061" marR="11061" marT="11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$57.57 </a:t>
                      </a:r>
                    </a:p>
                  </a:txBody>
                  <a:tcPr marL="11061" marR="11061" marT="11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$60.70 </a:t>
                      </a:r>
                    </a:p>
                  </a:txBody>
                  <a:tcPr marL="11061" marR="11061" marT="11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$73.37 </a:t>
                      </a:r>
                    </a:p>
                  </a:txBody>
                  <a:tcPr marL="11061" marR="11061" marT="11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0F2F7-F8D3-D248-9B77-823F966A9116}" type="slidenum"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TradeGothic Light"/>
                <a:cs typeface="TradeGothic Light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TradeGothic Light"/>
              <a:cs typeface="TradeGothic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83912" y="3722386"/>
            <a:ext cx="2687531" cy="651101"/>
          </a:xfrm>
          <a:prstGeom prst="rect">
            <a:avLst/>
          </a:prstGeom>
          <a:noFill/>
          <a:ln>
            <a:solidFill>
              <a:srgbClr val="177E2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66741" y="3045188"/>
            <a:ext cx="1800618" cy="651101"/>
          </a:xfrm>
          <a:prstGeom prst="rect">
            <a:avLst/>
          </a:prstGeom>
          <a:noFill/>
          <a:ln>
            <a:solidFill>
              <a:srgbClr val="177E2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166741" y="2368399"/>
            <a:ext cx="1800618" cy="651101"/>
          </a:xfrm>
          <a:prstGeom prst="rect">
            <a:avLst/>
          </a:prstGeom>
          <a:noFill/>
          <a:ln>
            <a:solidFill>
              <a:srgbClr val="177E2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77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09181" y="1135852"/>
            <a:ext cx="7042165" cy="3684297"/>
            <a:chOff x="1118941" y="1080979"/>
            <a:chExt cx="7198757" cy="376622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403" r="1"/>
            <a:stretch/>
          </p:blipFill>
          <p:spPr>
            <a:xfrm>
              <a:off x="1546857" y="1108162"/>
              <a:ext cx="6770841" cy="373903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b="20805"/>
            <a:stretch/>
          </p:blipFill>
          <p:spPr>
            <a:xfrm>
              <a:off x="1118941" y="1080979"/>
              <a:ext cx="427917" cy="3034605"/>
            </a:xfrm>
            <a:prstGeom prst="rect">
              <a:avLst/>
            </a:prstGeom>
          </p:spPr>
        </p:pic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Grill Brand Purchase Decision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80F2F7-F8D3-D248-9B77-823F966A9116}" type="slidenum">
              <a:rPr lang="en-US" smtClean="0"/>
              <a:t>24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31911" y="1618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36878" y="929100"/>
            <a:ext cx="5755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For the last grill 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you purchased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, why did you select that brand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? Top-5</a:t>
            </a:r>
            <a:endParaRPr lang="en-US" sz="1200" b="1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666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0F2F7-F8D3-D248-9B77-823F966A9116}" type="slidenum"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TradeGothic Light"/>
                <a:cs typeface="TradeGothic Light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TradeGothic Light"/>
              <a:cs typeface="TradeGothic Ligh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solidFill>
            <a:srgbClr val="32333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5914"/>
            <a:ext cx="9144000" cy="1564802"/>
          </a:xfrm>
        </p:spPr>
        <p:txBody>
          <a:bodyPr/>
          <a:lstStyle/>
          <a:p>
            <a:pPr algn="ctr"/>
            <a:r>
              <a:rPr lang="en-US" sz="16600" dirty="0" smtClean="0">
                <a:solidFill>
                  <a:srgbClr val="DDA029"/>
                </a:solidFill>
              </a:rPr>
              <a:t>70%</a:t>
            </a:r>
            <a:endParaRPr lang="en-US" sz="16600" dirty="0">
              <a:solidFill>
                <a:srgbClr val="DDA029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847721"/>
            <a:ext cx="9144000" cy="15648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b="0" dirty="0" smtClean="0">
                <a:solidFill>
                  <a:srgbClr val="DDA029"/>
                </a:solidFill>
              </a:rPr>
              <a:t>Visit multiple stores</a:t>
            </a:r>
            <a:endParaRPr lang="en-US" b="0" dirty="0">
              <a:solidFill>
                <a:srgbClr val="DDA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57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191485"/>
              </p:ext>
            </p:extLst>
          </p:nvPr>
        </p:nvGraphicFramePr>
        <p:xfrm>
          <a:off x="600662" y="925209"/>
          <a:ext cx="5869321" cy="3972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63316" y="246619"/>
            <a:ext cx="7880684" cy="677941"/>
          </a:xfrm>
        </p:spPr>
        <p:txBody>
          <a:bodyPr>
            <a:normAutofit/>
          </a:bodyPr>
          <a:lstStyle/>
          <a:p>
            <a:r>
              <a:rPr lang="en-US" dirty="0" smtClean="0"/>
              <a:t>Why Do They Shop Around?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80F2F7-F8D3-D248-9B77-823F966A9116}" type="slidenum">
              <a:rPr lang="en-US" smtClean="0"/>
              <a:t>26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31911" y="1618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32239" y="1184017"/>
            <a:ext cx="3622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/>
                <a:cs typeface="Arial"/>
              </a:rPr>
              <a:t>Why did you visit multiple stores</a:t>
            </a:r>
            <a:r>
              <a:rPr lang="en-US" sz="1400" b="1" dirty="0" smtClean="0">
                <a:latin typeface="Arial"/>
                <a:cs typeface="Arial"/>
              </a:rPr>
              <a:t>? Top-5 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2952" y="1667162"/>
            <a:ext cx="24509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Almost 1 in 4 shoppers are paralyzed narrowing down the options or overwhelmed by too many options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30524" y="1853592"/>
            <a:ext cx="2161563" cy="2284962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1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Some Visit Just One Store?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80F2F7-F8D3-D248-9B77-823F966A9116}" type="slidenum">
              <a:rPr lang="en-US" smtClean="0"/>
              <a:t>27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31911" y="1618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35805" y="1705408"/>
            <a:ext cx="26086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Arial"/>
                <a:cs typeface="Arial"/>
              </a:rPr>
              <a:t>Why did you visit </a:t>
            </a:r>
            <a:r>
              <a:rPr lang="en-US" sz="1200" b="1" dirty="0" smtClean="0">
                <a:latin typeface="Arial"/>
                <a:cs typeface="Arial"/>
              </a:rPr>
              <a:t>just one </a:t>
            </a:r>
            <a:r>
              <a:rPr lang="en-US" sz="1200" b="1" dirty="0">
                <a:latin typeface="Arial"/>
                <a:cs typeface="Arial"/>
              </a:rPr>
              <a:t>store? 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7550700"/>
              </p:ext>
            </p:extLst>
          </p:nvPr>
        </p:nvGraphicFramePr>
        <p:xfrm>
          <a:off x="111551" y="1879336"/>
          <a:ext cx="8782452" cy="307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7823" y="1149750"/>
            <a:ext cx="8400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Need to drive traffic by creating a destination and then close the deal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605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 Drivers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80F2F7-F8D3-D248-9B77-823F966A9116}" type="slidenum">
              <a:rPr lang="en-US" smtClean="0"/>
              <a:t>28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31911" y="1618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7759626"/>
              </p:ext>
            </p:extLst>
          </p:nvPr>
        </p:nvGraphicFramePr>
        <p:xfrm>
          <a:off x="330532" y="1436668"/>
          <a:ext cx="8563471" cy="3406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41782" y="1005781"/>
            <a:ext cx="57556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/>
                <a:cs typeface="Arial"/>
              </a:rPr>
              <a:t>Why did you choose ______?</a:t>
            </a:r>
          </a:p>
          <a:p>
            <a:r>
              <a:rPr lang="en-US" sz="1100" dirty="0">
                <a:latin typeface="Arial"/>
                <a:cs typeface="Arial"/>
              </a:rPr>
              <a:t>Choose up to three choices that best describe your decision.</a:t>
            </a:r>
          </a:p>
        </p:txBody>
      </p:sp>
    </p:spTree>
    <p:extLst>
      <p:ext uri="{BB962C8B-B14F-4D97-AF65-F5344CB8AC3E}">
        <p14:creationId xmlns:p14="http://schemas.microsoft.com/office/powerpoint/2010/main" val="163889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9925804"/>
              </p:ext>
            </p:extLst>
          </p:nvPr>
        </p:nvGraphicFramePr>
        <p:xfrm>
          <a:off x="95679" y="1026967"/>
          <a:ext cx="8872181" cy="3881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ctangle 22"/>
          <p:cNvSpPr/>
          <p:nvPr/>
        </p:nvSpPr>
        <p:spPr>
          <a:xfrm>
            <a:off x="941482" y="4066503"/>
            <a:ext cx="7869811" cy="683363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Where did they shop? Consideration vs. Final – Halo?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0A663A-D944-F141-BD12-7E2178A7D264}" type="slidenum">
              <a:rPr lang="en-US" smtClean="0"/>
              <a:pPr/>
              <a:t>29</a:t>
            </a:fld>
            <a:endParaRPr lang="en-US"/>
          </a:p>
        </p:txBody>
      </p:sp>
      <p:cxnSp>
        <p:nvCxnSpPr>
          <p:cNvPr id="8" name="Straight Arrow Connector 7"/>
          <p:cNvCxnSpPr>
            <a:stCxn id="9" idx="0"/>
          </p:cNvCxnSpPr>
          <p:nvPr/>
        </p:nvCxnSpPr>
        <p:spPr>
          <a:xfrm flipV="1">
            <a:off x="4199217" y="4541074"/>
            <a:ext cx="0" cy="243587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42695" y="4784661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2453" y="4023444"/>
            <a:ext cx="1087767" cy="5524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365" y="4023444"/>
            <a:ext cx="1087767" cy="5524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8028" y="4066503"/>
            <a:ext cx="422377" cy="4223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2642" y="4066503"/>
            <a:ext cx="422377" cy="422377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4836206" y="1304906"/>
            <a:ext cx="0" cy="3569072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941482" y="1064800"/>
            <a:ext cx="3894724" cy="677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Consideration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836206" y="1064800"/>
            <a:ext cx="3894724" cy="677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Final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012" y="4093036"/>
            <a:ext cx="1130804" cy="3307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4488" y="4093036"/>
            <a:ext cx="1130804" cy="33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01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70446" y="591805"/>
            <a:ext cx="7133253" cy="1416084"/>
            <a:chOff x="1833799" y="591805"/>
            <a:chExt cx="7133253" cy="1416084"/>
          </a:xfrm>
        </p:grpSpPr>
        <p:pic>
          <p:nvPicPr>
            <p:cNvPr id="5" name="Picture 4" descr="iStock_000027397244_XXXLarge.jp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67222" y="591809"/>
              <a:ext cx="1239880" cy="1302526"/>
            </a:xfrm>
            <a:prstGeom prst="rect">
              <a:avLst/>
            </a:prstGeom>
          </p:spPr>
        </p:pic>
        <p:pic>
          <p:nvPicPr>
            <p:cNvPr id="13" name="Picture 12" descr="iStock_000033901916_XXXLarge.jp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67157" y="591809"/>
              <a:ext cx="1109093" cy="1345199"/>
            </a:xfrm>
            <a:prstGeom prst="rect">
              <a:avLst/>
            </a:prstGeom>
          </p:spPr>
        </p:pic>
        <p:pic>
          <p:nvPicPr>
            <p:cNvPr id="12" name="Picture 11" descr="iStock_000032050066_XXXLarge.jp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07102" y="591809"/>
              <a:ext cx="1157705" cy="1320821"/>
            </a:xfrm>
            <a:prstGeom prst="rect">
              <a:avLst/>
            </a:prstGeom>
          </p:spPr>
        </p:pic>
        <p:pic>
          <p:nvPicPr>
            <p:cNvPr id="11" name="Picture 10" descr="iStock_000031438124_Double.jpg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33799" y="593389"/>
              <a:ext cx="1261884" cy="1414500"/>
            </a:xfrm>
            <a:prstGeom prst="rect">
              <a:avLst/>
            </a:prstGeom>
          </p:spPr>
        </p:pic>
        <p:pic>
          <p:nvPicPr>
            <p:cNvPr id="6" name="Picture 5" descr="iStock_000029678698_XXXLarge.jpg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76250" y="591805"/>
              <a:ext cx="1190802" cy="1342401"/>
            </a:xfrm>
            <a:prstGeom prst="rect">
              <a:avLst/>
            </a:prstGeom>
          </p:spPr>
        </p:pic>
        <p:pic>
          <p:nvPicPr>
            <p:cNvPr id="4" name="Picture 3" descr="iStock_000006533810_Full.jpg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73679" y="591808"/>
              <a:ext cx="1276109" cy="1316026"/>
            </a:xfrm>
            <a:prstGeom prst="rect">
              <a:avLst/>
            </a:prstGeom>
          </p:spPr>
        </p:pic>
      </p:grpSp>
      <p:sp>
        <p:nvSpPr>
          <p:cNvPr id="23" name="Rectangle 22"/>
          <p:cNvSpPr/>
          <p:nvPr/>
        </p:nvSpPr>
        <p:spPr>
          <a:xfrm>
            <a:off x="5043749" y="1916786"/>
            <a:ext cx="2266797" cy="211680"/>
          </a:xfrm>
          <a:prstGeom prst="rect">
            <a:avLst/>
          </a:prstGeom>
          <a:solidFill>
            <a:srgbClr val="20AD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310546" y="1916786"/>
            <a:ext cx="1193153" cy="211680"/>
          </a:xfrm>
          <a:prstGeom prst="rect">
            <a:avLst/>
          </a:prstGeom>
          <a:solidFill>
            <a:srgbClr val="4F6FF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899420"/>
              </p:ext>
            </p:extLst>
          </p:nvPr>
        </p:nvGraphicFramePr>
        <p:xfrm>
          <a:off x="253780" y="2162606"/>
          <a:ext cx="8249919" cy="2826962"/>
        </p:xfrm>
        <a:graphic>
          <a:graphicData uri="http://schemas.openxmlformats.org/drawingml/2006/table">
            <a:tbl>
              <a:tblPr/>
              <a:tblGrid>
                <a:gridCol w="1113971"/>
                <a:gridCol w="1258639"/>
                <a:gridCol w="1258639"/>
                <a:gridCol w="1157369"/>
                <a:gridCol w="1142902"/>
                <a:gridCol w="1113968"/>
                <a:gridCol w="1204431"/>
              </a:tblGrid>
              <a:tr h="54066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606" marR="10606" marT="106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Crowd Pleasers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606" marR="10606" marT="106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Striving</a:t>
                      </a: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Sizzlers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606" marR="10606" marT="106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Mavericks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606" marR="10606" marT="106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Dashing Diners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606" marR="10606" marT="106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Green-Horn Grillers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606" marR="10606" marT="106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Old Man Charcoal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606" marR="10606" marT="106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</a:tr>
              <a:tr h="2021811"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606" marR="10606" marT="106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Sociable male.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 Grilling is all about having fun with friends and family. Not a big risk taker or big spender.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T="106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Grilling is a labor of love and he’s giving it all he’s got to make the most of his backyard meals. He doesn’t mind putting forth the extra effort to try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new dishes and sweats it out so he can feel like “the man” when he’s created something special.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106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Younger male,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 most diverse segment, confident griller. Loves the outdoors and the experience is as important as the food. Skews highest on innovative tech.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T="106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Not a grill enthusiast,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per se but knows that grilling is the most convenient way to get a meal on the table. Skews slightly female. Gas grills only please.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106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This is our beginner segment. May cook often in the kitchen but not yet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comfortable on the grill. Likes to cook healthy, and she does enjoy relaxing outside while using her grill.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106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Old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-school, old man. All about the taste and he gets it from his charcoal grill.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106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64490"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606" marR="10606" marT="106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606" marR="10606" marT="106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25%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606" marR="10606" marT="106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27%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606" marR="10606" marT="106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606" marR="10606" marT="106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18%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606" marR="10606" marT="106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14%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606" marR="10606" marT="106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1370447" y="1916786"/>
            <a:ext cx="3673304" cy="211680"/>
          </a:xfrm>
          <a:prstGeom prst="rect">
            <a:avLst/>
          </a:prstGeom>
          <a:solidFill>
            <a:srgbClr val="E53E1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5043750" y="571587"/>
            <a:ext cx="0" cy="4417981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10547" y="571587"/>
            <a:ext cx="0" cy="4417981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66990" y="1886551"/>
            <a:ext cx="1176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EXPERIENCE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97642" y="1878779"/>
            <a:ext cx="5924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EASY</a:t>
            </a:r>
            <a:endParaRPr lang="en-US" sz="1200" dirty="0">
              <a:solidFill>
                <a:srgbClr val="FFFFFF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843664" y="2029949"/>
            <a:ext cx="1022755" cy="0"/>
          </a:xfrm>
          <a:prstGeom prst="straightConnector1">
            <a:avLst/>
          </a:prstGeom>
          <a:ln w="6350" cmpd="sng">
            <a:solidFill>
              <a:srgbClr val="FFFF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1"/>
          </p:cNvCxnSpPr>
          <p:nvPr/>
        </p:nvCxnSpPr>
        <p:spPr>
          <a:xfrm flipH="1">
            <a:off x="1513619" y="2025051"/>
            <a:ext cx="1153371" cy="4898"/>
          </a:xfrm>
          <a:prstGeom prst="straightConnector1">
            <a:avLst/>
          </a:prstGeom>
          <a:ln w="6350" cmpd="sng">
            <a:solidFill>
              <a:srgbClr val="FFFF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189119" y="2029949"/>
            <a:ext cx="708523" cy="0"/>
          </a:xfrm>
          <a:prstGeom prst="straightConnector1">
            <a:avLst/>
          </a:prstGeom>
          <a:ln w="6350" cmpd="sng">
            <a:solidFill>
              <a:srgbClr val="FFFF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490097" y="2029949"/>
            <a:ext cx="731022" cy="0"/>
          </a:xfrm>
          <a:prstGeom prst="straightConnector1">
            <a:avLst/>
          </a:prstGeom>
          <a:ln w="6350" cmpd="sng">
            <a:solidFill>
              <a:srgbClr val="FFFF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420213" y="1878779"/>
            <a:ext cx="1013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TRADITION</a:t>
            </a:r>
            <a:endParaRPr lang="en-US" sz="1200" dirty="0">
              <a:solidFill>
                <a:srgbClr val="FFFFFF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1169992" y="1907833"/>
            <a:ext cx="7333707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itle 5"/>
          <p:cNvSpPr txBox="1">
            <a:spLocks/>
          </p:cNvSpPr>
          <p:nvPr/>
        </p:nvSpPr>
        <p:spPr>
          <a:xfrm>
            <a:off x="1513619" y="14269"/>
            <a:ext cx="6739467" cy="608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 spc="0">
                <a:solidFill>
                  <a:schemeClr val="tx1"/>
                </a:solidFill>
                <a:latin typeface="TradeGothic BoldCondTwenty"/>
                <a:ea typeface="+mj-ea"/>
                <a:cs typeface="TradeGothic BoldCondTwenty"/>
              </a:defRPr>
            </a:lvl1pPr>
          </a:lstStyle>
          <a:p>
            <a:pPr algn="ctr"/>
            <a:r>
              <a:rPr lang="en-US" b="1" dirty="0" smtClean="0">
                <a:latin typeface="Arial"/>
                <a:cs typeface="Arial"/>
              </a:rPr>
              <a:t>Behavioral Segmentation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9437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3061367" y="2874850"/>
            <a:ext cx="3034633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892" y="104665"/>
            <a:ext cx="634756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smtClean="0">
                <a:solidFill>
                  <a:schemeClr val="bg1">
                    <a:alpha val="79000"/>
                  </a:schemeClr>
                </a:solidFill>
                <a:latin typeface="Gobold Bold"/>
                <a:cs typeface="Gobold Bold"/>
              </a:rPr>
              <a:t>THANKS!</a:t>
            </a:r>
            <a:endParaRPr lang="en-US" sz="13800" dirty="0">
              <a:solidFill>
                <a:schemeClr val="bg1">
                  <a:alpha val="79000"/>
                </a:schemeClr>
              </a:solidFill>
              <a:latin typeface="Gobold Bold"/>
              <a:cs typeface="Gobold Bold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0F2F7-F8D3-D248-9B77-823F966A9116}" type="slidenum"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TradeGothic Light"/>
                <a:cs typeface="TradeGothic Light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TradeGothic Light"/>
              <a:cs typeface="Trade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255874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tock_000031438124_Double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656" y="204157"/>
            <a:ext cx="2239010" cy="2545742"/>
          </a:xfrm>
          <a:prstGeom prst="rect">
            <a:avLst/>
          </a:prstGeom>
        </p:spPr>
      </p:pic>
      <p:graphicFrame>
        <p:nvGraphicFramePr>
          <p:cNvPr id="37" name="Chart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1818588"/>
              </p:ext>
            </p:extLst>
          </p:nvPr>
        </p:nvGraphicFramePr>
        <p:xfrm>
          <a:off x="5952527" y="3136009"/>
          <a:ext cx="3347589" cy="1783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007868"/>
              </p:ext>
            </p:extLst>
          </p:nvPr>
        </p:nvGraphicFramePr>
        <p:xfrm>
          <a:off x="2936745" y="3136010"/>
          <a:ext cx="3256571" cy="193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12953"/>
              </p:ext>
            </p:extLst>
          </p:nvPr>
        </p:nvGraphicFramePr>
        <p:xfrm>
          <a:off x="59768" y="2957254"/>
          <a:ext cx="2936746" cy="207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72046" y="-33078"/>
            <a:ext cx="5914754" cy="85725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Crowd Pleasers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0656" y="3163855"/>
            <a:ext cx="513023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FF"/>
                </a:solidFill>
              </a:rPr>
              <a:t>AGE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33234" y="3136011"/>
            <a:ext cx="513023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FF"/>
                </a:solidFill>
              </a:rPr>
              <a:t>HHI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55785" y="3323039"/>
            <a:ext cx="740098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FF"/>
                </a:solidFill>
              </a:rPr>
              <a:t>AREA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0656" y="2718057"/>
            <a:ext cx="223901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</a:rPr>
              <a:t>GENDER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9181" y="699953"/>
            <a:ext cx="2067601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FF"/>
                </a:solidFill>
              </a:rPr>
              <a:t>100 PT ALLOCATION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3317" y="692432"/>
            <a:ext cx="28906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400" dirty="0" smtClean="0"/>
              <a:t>I like to have fun outdoors (87%)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 smtClean="0"/>
              <a:t>I like to feel confident and comfortable around the grill (75%)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 smtClean="0"/>
              <a:t>My ideal vacation is more about relaxation than activity (71%)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 smtClean="0"/>
              <a:t>When I entertain, I feel like I am taking care of people (68%)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 smtClean="0"/>
              <a:t>The experience of the grill is as important as the food (50%)</a:t>
            </a:r>
          </a:p>
          <a:p>
            <a:pPr marL="171450" indent="-171450">
              <a:buFont typeface="Arial"/>
              <a:buChar char="•"/>
            </a:pP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6253385" y="313789"/>
            <a:ext cx="2067601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FF"/>
                </a:solidFill>
              </a:rPr>
              <a:t>PSYCHOGRAPHICS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79180" y="3397621"/>
            <a:ext cx="355818" cy="163178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1825229" y="3403052"/>
            <a:ext cx="637825" cy="163178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Chart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8919641"/>
              </p:ext>
            </p:extLst>
          </p:nvPr>
        </p:nvGraphicFramePr>
        <p:xfrm>
          <a:off x="1134998" y="2210883"/>
          <a:ext cx="1352843" cy="1098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6" name="Rounded Rectangle 35"/>
          <p:cNvSpPr/>
          <p:nvPr/>
        </p:nvSpPr>
        <p:spPr>
          <a:xfrm>
            <a:off x="3468670" y="3425465"/>
            <a:ext cx="355818" cy="137812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6183791" y="3273341"/>
            <a:ext cx="935752" cy="304247"/>
          </a:xfrm>
          <a:prstGeom prst="roundRect">
            <a:avLst/>
          </a:prstGeom>
          <a:noFill/>
          <a:ln>
            <a:solidFill>
              <a:srgbClr val="EB923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6183791" y="4287320"/>
            <a:ext cx="935752" cy="304247"/>
          </a:xfrm>
          <a:prstGeom prst="roundRect">
            <a:avLst/>
          </a:prstGeom>
          <a:noFill/>
          <a:ln>
            <a:solidFill>
              <a:srgbClr val="EB923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4279398"/>
              </p:ext>
            </p:extLst>
          </p:nvPr>
        </p:nvGraphicFramePr>
        <p:xfrm>
          <a:off x="2613224" y="961564"/>
          <a:ext cx="3500491" cy="2018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1" name="Rounded Rectangle 40"/>
          <p:cNvSpPr/>
          <p:nvPr/>
        </p:nvSpPr>
        <p:spPr>
          <a:xfrm>
            <a:off x="3563487" y="1104951"/>
            <a:ext cx="776657" cy="185230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998757"/>
              </p:ext>
            </p:extLst>
          </p:nvPr>
        </p:nvGraphicFramePr>
        <p:xfrm>
          <a:off x="2745265" y="1002473"/>
          <a:ext cx="3080114" cy="1977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8331170"/>
              </p:ext>
            </p:extLst>
          </p:nvPr>
        </p:nvGraphicFramePr>
        <p:xfrm>
          <a:off x="2893111" y="3013324"/>
          <a:ext cx="2945525" cy="2027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3527599"/>
              </p:ext>
            </p:extLst>
          </p:nvPr>
        </p:nvGraphicFramePr>
        <p:xfrm>
          <a:off x="27308" y="3013324"/>
          <a:ext cx="2744738" cy="2015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Picture 1" descr="iStock_000006533810_Full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656" y="139258"/>
            <a:ext cx="2239010" cy="265632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72046" y="-33078"/>
            <a:ext cx="5914754" cy="85725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Striving Sizzlers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0656" y="3159804"/>
            <a:ext cx="513023" cy="2616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FF"/>
                </a:solidFill>
              </a:rPr>
              <a:t>AGE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88864" y="3136011"/>
            <a:ext cx="513023" cy="2616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FF"/>
                </a:solidFill>
              </a:rPr>
              <a:t>HHI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25185" y="3309409"/>
            <a:ext cx="740098" cy="2616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FF"/>
                </a:solidFill>
              </a:rPr>
              <a:t>AREA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0656" y="2718057"/>
            <a:ext cx="2239010" cy="2616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</a:rPr>
              <a:t>GENDER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9181" y="699953"/>
            <a:ext cx="2067601" cy="2616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FF"/>
                </a:solidFill>
              </a:rPr>
              <a:t>100 PT ALLOCATION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3317" y="591699"/>
            <a:ext cx="28906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400" dirty="0" smtClean="0"/>
              <a:t>I like to have fun outdoors (83%)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 smtClean="0"/>
              <a:t>I like to feel confident and comfortable when I grill (80%)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 smtClean="0"/>
              <a:t>When I entertain at home, I feel like I am taking care of people (71%)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 smtClean="0"/>
              <a:t>I like to grill different dishes depending on the crowd I am entertaining (67%)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/>
              <a:t>I like to grill different dishes depending on the </a:t>
            </a:r>
            <a:r>
              <a:rPr lang="en-US" sz="1400" dirty="0" smtClean="0"/>
              <a:t>season (66%</a:t>
            </a:r>
            <a:r>
              <a:rPr lang="en-US" sz="1400" dirty="0"/>
              <a:t>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53385" y="313789"/>
            <a:ext cx="2067601" cy="2616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FF"/>
                </a:solidFill>
              </a:rPr>
              <a:t>PSYCHOGRAPHICS</a:t>
            </a:r>
            <a:endParaRPr lang="en-US" sz="1100" b="1" dirty="0">
              <a:solidFill>
                <a:srgbClr val="FFFFFF"/>
              </a:solidFill>
            </a:endParaRPr>
          </a:p>
        </p:txBody>
      </p:sp>
      <p:graphicFrame>
        <p:nvGraphicFramePr>
          <p:cNvPr id="34" name="Char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5166781"/>
              </p:ext>
            </p:extLst>
          </p:nvPr>
        </p:nvGraphicFramePr>
        <p:xfrm>
          <a:off x="5838636" y="3188868"/>
          <a:ext cx="3305364" cy="170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6" name="Chart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2811516"/>
              </p:ext>
            </p:extLst>
          </p:nvPr>
        </p:nvGraphicFramePr>
        <p:xfrm>
          <a:off x="518212" y="1871429"/>
          <a:ext cx="2374900" cy="1578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8" name="Rounded Rectangle 37"/>
          <p:cNvSpPr/>
          <p:nvPr/>
        </p:nvSpPr>
        <p:spPr>
          <a:xfrm>
            <a:off x="2923248" y="1158493"/>
            <a:ext cx="672141" cy="179543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0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0777320"/>
              </p:ext>
            </p:extLst>
          </p:nvPr>
        </p:nvGraphicFramePr>
        <p:xfrm>
          <a:off x="5884146" y="3275723"/>
          <a:ext cx="3111737" cy="1625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" name="Picture 19" descr="iStock_000027397244_XXXLarge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656" y="204157"/>
            <a:ext cx="2239010" cy="2513900"/>
          </a:xfrm>
          <a:prstGeom prst="rect">
            <a:avLst/>
          </a:prstGeom>
        </p:spPr>
      </p:pic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4653201"/>
              </p:ext>
            </p:extLst>
          </p:nvPr>
        </p:nvGraphicFramePr>
        <p:xfrm>
          <a:off x="2772046" y="699953"/>
          <a:ext cx="3112100" cy="22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1614022"/>
              </p:ext>
            </p:extLst>
          </p:nvPr>
        </p:nvGraphicFramePr>
        <p:xfrm>
          <a:off x="2933234" y="2979667"/>
          <a:ext cx="2883850" cy="2111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6913064"/>
              </p:ext>
            </p:extLst>
          </p:nvPr>
        </p:nvGraphicFramePr>
        <p:xfrm>
          <a:off x="69910" y="3115441"/>
          <a:ext cx="2863324" cy="19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0F2F7-F8D3-D248-9B77-823F966A9116}" type="slidenum"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TradeGothic Light"/>
                <a:cs typeface="TradeGothic Light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TradeGothic Light"/>
              <a:cs typeface="TradeGothic Light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2772046" y="-33078"/>
            <a:ext cx="591475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>
                <a:solidFill>
                  <a:schemeClr val="accent3"/>
                </a:solidFill>
              </a:rPr>
              <a:t>Mavericks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656" y="3163855"/>
            <a:ext cx="513023" cy="2616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FF"/>
                </a:solidFill>
              </a:rPr>
              <a:t>AGE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3234" y="3136011"/>
            <a:ext cx="513023" cy="2616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FF"/>
                </a:solidFill>
              </a:rPr>
              <a:t>HHI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55785" y="3323039"/>
            <a:ext cx="740098" cy="2616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FF"/>
                </a:solidFill>
              </a:rPr>
              <a:t>AREA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656" y="2718057"/>
            <a:ext cx="2239010" cy="2616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</a:rPr>
              <a:t>GENDER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9181" y="699953"/>
            <a:ext cx="2067601" cy="2616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FF"/>
                </a:solidFill>
              </a:rPr>
              <a:t>100 PT ALLOCATION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58647" y="692432"/>
            <a:ext cx="302528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400" dirty="0" smtClean="0"/>
              <a:t>I like to buy innovative products before mainstream consumers get them (100%)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 smtClean="0"/>
              <a:t>I always try to get the best quality for what I can spend (93%)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 smtClean="0"/>
              <a:t>I like to have fun outdoors (93%)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 smtClean="0"/>
              <a:t>I would rather spend more time outdoors than indoors (68%)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 smtClean="0"/>
              <a:t>The experience of the grill is as important as the food (66%)</a:t>
            </a:r>
          </a:p>
          <a:p>
            <a:pPr marL="171450" indent="-171450">
              <a:buFont typeface="Arial"/>
              <a:buChar char="•"/>
            </a:pP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253385" y="313789"/>
            <a:ext cx="2067601" cy="2616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FF"/>
                </a:solidFill>
              </a:rPr>
              <a:t>PSYCHOGRAPHICS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00066" y="3444653"/>
            <a:ext cx="1068101" cy="1631789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844063" y="3275723"/>
            <a:ext cx="770702" cy="1409672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058647" y="3581403"/>
            <a:ext cx="979383" cy="1103991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2645308"/>
              </p:ext>
            </p:extLst>
          </p:nvPr>
        </p:nvGraphicFramePr>
        <p:xfrm>
          <a:off x="986658" y="2214011"/>
          <a:ext cx="1563017" cy="949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206433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149712"/>
              </p:ext>
            </p:extLst>
          </p:nvPr>
        </p:nvGraphicFramePr>
        <p:xfrm>
          <a:off x="140381" y="2979668"/>
          <a:ext cx="3243795" cy="2294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079933"/>
              </p:ext>
            </p:extLst>
          </p:nvPr>
        </p:nvGraphicFramePr>
        <p:xfrm>
          <a:off x="3115693" y="3013324"/>
          <a:ext cx="3045155" cy="2035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5471178"/>
              </p:ext>
            </p:extLst>
          </p:nvPr>
        </p:nvGraphicFramePr>
        <p:xfrm>
          <a:off x="6008945" y="3159804"/>
          <a:ext cx="3007175" cy="1756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72046" y="-33078"/>
            <a:ext cx="5914754" cy="85725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Dashing Diners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592286" y="3214930"/>
            <a:ext cx="365705" cy="1701526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60656" y="3159804"/>
            <a:ext cx="513023" cy="261610"/>
          </a:xfrm>
          <a:prstGeom prst="rect">
            <a:avLst/>
          </a:prstGeom>
          <a:solidFill>
            <a:srgbClr val="177E2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FF"/>
                </a:solidFill>
              </a:rPr>
              <a:t>AGE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88864" y="3136011"/>
            <a:ext cx="513023" cy="261610"/>
          </a:xfrm>
          <a:prstGeom prst="rect">
            <a:avLst/>
          </a:prstGeom>
          <a:solidFill>
            <a:srgbClr val="177E2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FF"/>
                </a:solidFill>
              </a:rPr>
              <a:t>HHI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25185" y="3309409"/>
            <a:ext cx="740098" cy="261610"/>
          </a:xfrm>
          <a:prstGeom prst="rect">
            <a:avLst/>
          </a:prstGeom>
          <a:solidFill>
            <a:srgbClr val="177E2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FF"/>
                </a:solidFill>
              </a:rPr>
              <a:t>AREA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253385" y="3223010"/>
            <a:ext cx="757085" cy="569506"/>
          </a:xfrm>
          <a:prstGeom prst="roundRect">
            <a:avLst/>
          </a:prstGeom>
          <a:noFill/>
          <a:ln>
            <a:solidFill>
              <a:srgbClr val="177E2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285415" y="3383326"/>
            <a:ext cx="1269164" cy="1631789"/>
          </a:xfrm>
          <a:prstGeom prst="roundRect">
            <a:avLst/>
          </a:prstGeom>
          <a:noFill/>
          <a:ln>
            <a:solidFill>
              <a:srgbClr val="177E2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Stock_000032050066_XXXLarge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655" y="151316"/>
            <a:ext cx="2239010" cy="275474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60656" y="2718057"/>
            <a:ext cx="2239010" cy="2616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</a:rPr>
              <a:t>GENDER</a:t>
            </a:r>
            <a:endParaRPr lang="en-US" sz="1100" b="1" dirty="0">
              <a:solidFill>
                <a:srgbClr val="FFFFFF"/>
              </a:solidFill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0529008"/>
              </p:ext>
            </p:extLst>
          </p:nvPr>
        </p:nvGraphicFramePr>
        <p:xfrm>
          <a:off x="1148240" y="2195886"/>
          <a:ext cx="1453487" cy="970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909053"/>
              </p:ext>
            </p:extLst>
          </p:nvPr>
        </p:nvGraphicFramePr>
        <p:xfrm>
          <a:off x="2772046" y="692432"/>
          <a:ext cx="3301667" cy="2092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859181" y="699953"/>
            <a:ext cx="2067601" cy="261610"/>
          </a:xfrm>
          <a:prstGeom prst="rect">
            <a:avLst/>
          </a:prstGeom>
          <a:solidFill>
            <a:srgbClr val="177E2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FF"/>
                </a:solidFill>
              </a:rPr>
              <a:t>100 PT ALLOCATION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3317" y="692432"/>
            <a:ext cx="28906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400" dirty="0" smtClean="0"/>
              <a:t>I like to have fun outdoors (84%)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 smtClean="0"/>
              <a:t>I like to feel confident and comfortable when I grill (69%)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 smtClean="0"/>
              <a:t>I enjoy attending sports events and/or concerts (</a:t>
            </a:r>
            <a:r>
              <a:rPr lang="en-US" sz="1400" dirty="0"/>
              <a:t>63%</a:t>
            </a:r>
            <a:r>
              <a:rPr lang="en-US" sz="1400" dirty="0" smtClean="0"/>
              <a:t>)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 smtClean="0"/>
              <a:t>Grilling is the most convenient way of cooking (61%)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 smtClean="0"/>
              <a:t>The performance of a grill is related to its price (42%)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6253385" y="313789"/>
            <a:ext cx="2067601" cy="261610"/>
          </a:xfrm>
          <a:prstGeom prst="rect">
            <a:avLst/>
          </a:prstGeom>
          <a:solidFill>
            <a:srgbClr val="177E2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FF"/>
                </a:solidFill>
              </a:rPr>
              <a:t>PSYCHOGRAPHICS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410578" y="1024557"/>
            <a:ext cx="825007" cy="1701526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72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8739163"/>
              </p:ext>
            </p:extLst>
          </p:nvPr>
        </p:nvGraphicFramePr>
        <p:xfrm>
          <a:off x="2772046" y="2979667"/>
          <a:ext cx="3334863" cy="2086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422670"/>
              </p:ext>
            </p:extLst>
          </p:nvPr>
        </p:nvGraphicFramePr>
        <p:xfrm>
          <a:off x="140817" y="3163855"/>
          <a:ext cx="2553579" cy="1924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Picture 17" descr="iStock_000033901916_XXXLarge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656" y="204157"/>
            <a:ext cx="2230002" cy="270472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0F2F7-F8D3-D248-9B77-823F966A9116}" type="slidenum"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TradeGothic Light"/>
                <a:cs typeface="TradeGothic Light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TradeGothic Light"/>
              <a:cs typeface="TradeGothic Light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2772046" y="-33078"/>
            <a:ext cx="591475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>
                <a:solidFill>
                  <a:schemeClr val="accent5"/>
                </a:solidFill>
              </a:rPr>
              <a:t>Green-Horn Griller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656" y="3163855"/>
            <a:ext cx="513023" cy="2616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FF"/>
                </a:solidFill>
              </a:rPr>
              <a:t>AGE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3234" y="3136011"/>
            <a:ext cx="513023" cy="2616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FF"/>
                </a:solidFill>
              </a:rPr>
              <a:t>HHI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55785" y="3323039"/>
            <a:ext cx="740098" cy="261610"/>
          </a:xfrm>
          <a:prstGeom prst="rect">
            <a:avLst/>
          </a:prstGeom>
          <a:solidFill>
            <a:srgbClr val="61F0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FF"/>
                </a:solidFill>
              </a:rPr>
              <a:t>AREA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656" y="2718057"/>
            <a:ext cx="2239010" cy="2616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</a:rPr>
              <a:t>GENDER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9181" y="699953"/>
            <a:ext cx="2067601" cy="2616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FF"/>
                </a:solidFill>
              </a:rPr>
              <a:t>100 PT ALLOCATION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3317" y="692432"/>
            <a:ext cx="28906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400" dirty="0" smtClean="0"/>
              <a:t>I like to have fun outdoors (86%)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 smtClean="0"/>
              <a:t>I like to share the cooking with family and friends (68%)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 smtClean="0"/>
              <a:t>The outdoor space is where I relax (</a:t>
            </a:r>
            <a:r>
              <a:rPr lang="en-US" sz="1400" dirty="0"/>
              <a:t>6</a:t>
            </a:r>
            <a:r>
              <a:rPr lang="en-US" sz="1400" dirty="0" smtClean="0"/>
              <a:t>0%)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 smtClean="0"/>
              <a:t>I like to grill different dishes depending on the crowd I’m entertaining (59%)</a:t>
            </a:r>
          </a:p>
          <a:p>
            <a:pPr marL="171450" indent="-171450">
              <a:buFont typeface="Arial"/>
              <a:buChar char="•"/>
            </a:pP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253385" y="313789"/>
            <a:ext cx="2067601" cy="2616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FF"/>
                </a:solidFill>
              </a:rPr>
              <a:t>PSYCHOGRAPHICS</a:t>
            </a:r>
            <a:endParaRPr lang="en-US" sz="1100" b="1" dirty="0">
              <a:solidFill>
                <a:srgbClr val="FFFFFF"/>
              </a:solidFill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9720466"/>
              </p:ext>
            </p:extLst>
          </p:nvPr>
        </p:nvGraphicFramePr>
        <p:xfrm>
          <a:off x="2694396" y="824172"/>
          <a:ext cx="3226411" cy="2084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Rounded Rectangle 19"/>
          <p:cNvSpPr/>
          <p:nvPr/>
        </p:nvSpPr>
        <p:spPr>
          <a:xfrm>
            <a:off x="2888924" y="1124169"/>
            <a:ext cx="672141" cy="1795431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4548634" y="3065435"/>
            <a:ext cx="437330" cy="1701828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1234255"/>
              </p:ext>
            </p:extLst>
          </p:nvPr>
        </p:nvGraphicFramePr>
        <p:xfrm>
          <a:off x="6106908" y="3113832"/>
          <a:ext cx="3097153" cy="1771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2" name="Rounded Rectangle 31"/>
          <p:cNvSpPr/>
          <p:nvPr/>
        </p:nvSpPr>
        <p:spPr>
          <a:xfrm>
            <a:off x="6253385" y="3246754"/>
            <a:ext cx="1017636" cy="32804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6385192"/>
              </p:ext>
            </p:extLst>
          </p:nvPr>
        </p:nvGraphicFramePr>
        <p:xfrm>
          <a:off x="969413" y="2072072"/>
          <a:ext cx="1802633" cy="125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7296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4914282"/>
              </p:ext>
            </p:extLst>
          </p:nvPr>
        </p:nvGraphicFramePr>
        <p:xfrm>
          <a:off x="2757113" y="3051979"/>
          <a:ext cx="3137951" cy="1989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653709"/>
              </p:ext>
            </p:extLst>
          </p:nvPr>
        </p:nvGraphicFramePr>
        <p:xfrm>
          <a:off x="26031" y="3136011"/>
          <a:ext cx="2746015" cy="197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6724370"/>
              </p:ext>
            </p:extLst>
          </p:nvPr>
        </p:nvGraphicFramePr>
        <p:xfrm>
          <a:off x="2634330" y="699954"/>
          <a:ext cx="3372286" cy="22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1" name="Picture 20" descr="iStock_000029678698_XXXLarge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656" y="204157"/>
            <a:ext cx="2230002" cy="25139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0F2F7-F8D3-D248-9B77-823F966A9116}" type="slidenum"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TradeGothic Light"/>
                <a:cs typeface="TradeGothic Light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TradeGothic Light"/>
              <a:cs typeface="TradeGothic Light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2772046" y="-33078"/>
            <a:ext cx="591475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>
                <a:solidFill>
                  <a:schemeClr val="accent6"/>
                </a:solidFill>
              </a:rPr>
              <a:t>Old Man Charcoal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656" y="3163855"/>
            <a:ext cx="513023" cy="2616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FF"/>
                </a:solidFill>
              </a:rPr>
              <a:t>AGE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3234" y="3136011"/>
            <a:ext cx="513023" cy="2616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FF"/>
                </a:solidFill>
              </a:rPr>
              <a:t>HHI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55785" y="3323039"/>
            <a:ext cx="740098" cy="2616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FF"/>
                </a:solidFill>
              </a:rPr>
              <a:t>AREA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656" y="2718057"/>
            <a:ext cx="2239010" cy="2616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</a:rPr>
              <a:t>GENDER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9181" y="699953"/>
            <a:ext cx="2067601" cy="2616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FF"/>
                </a:solidFill>
              </a:rPr>
              <a:t>100 PT ALLOCATION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4846" y="802079"/>
            <a:ext cx="29690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400" dirty="0" smtClean="0"/>
              <a:t>I like to feel confident and comfortable when I grill (73%)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 smtClean="0"/>
              <a:t>I don’t mind the preparation required for grilling (67%)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 smtClean="0"/>
              <a:t>I am old school around the grill (57%)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 smtClean="0"/>
              <a:t>I like to receive compliments when I grill (54%)</a:t>
            </a:r>
          </a:p>
          <a:p>
            <a:pPr marL="171450" indent="-171450">
              <a:buFont typeface="Arial"/>
              <a:buChar char="•"/>
            </a:pPr>
            <a:endParaRPr lang="en-US" sz="1400" dirty="0" smtClean="0"/>
          </a:p>
          <a:p>
            <a:pPr marL="171450" indent="-171450">
              <a:buFont typeface="Arial"/>
              <a:buChar char="•"/>
            </a:pP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253385" y="313789"/>
            <a:ext cx="2067601" cy="2616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FF"/>
                </a:solidFill>
              </a:rPr>
              <a:t>PSYCHOGRAPHICS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953506" y="3252365"/>
            <a:ext cx="702467" cy="1560441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7384527"/>
              </p:ext>
            </p:extLst>
          </p:nvPr>
        </p:nvGraphicFramePr>
        <p:xfrm>
          <a:off x="5807054" y="3051978"/>
          <a:ext cx="3330225" cy="189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8" name="Rounded Rectangle 27"/>
          <p:cNvSpPr/>
          <p:nvPr/>
        </p:nvSpPr>
        <p:spPr>
          <a:xfrm>
            <a:off x="5104587" y="824173"/>
            <a:ext cx="702467" cy="2155494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9584690"/>
              </p:ext>
            </p:extLst>
          </p:nvPr>
        </p:nvGraphicFramePr>
        <p:xfrm>
          <a:off x="873981" y="1905079"/>
          <a:ext cx="1665959" cy="1465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889855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7 1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DC8A35"/>
      </a:accent1>
      <a:accent2>
        <a:srgbClr val="EA6038"/>
      </a:accent2>
      <a:accent3>
        <a:srgbClr val="890E1A"/>
      </a:accent3>
      <a:accent4>
        <a:srgbClr val="177E22"/>
      </a:accent4>
      <a:accent5>
        <a:srgbClr val="61F02A"/>
      </a:accent5>
      <a:accent6>
        <a:srgbClr val="4F6FF9"/>
      </a:accent6>
      <a:hlink>
        <a:srgbClr val="5438CF"/>
      </a:hlink>
      <a:folHlink>
        <a:srgbClr val="7ABDE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63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9">
    <a:dk1>
      <a:sysClr val="windowText" lastClr="000000"/>
    </a:dk1>
    <a:lt1>
      <a:sysClr val="window" lastClr="FFFFFF"/>
    </a:lt1>
    <a:dk2>
      <a:srgbClr val="252731"/>
    </a:dk2>
    <a:lt2>
      <a:srgbClr val="EAE7E4"/>
    </a:lt2>
    <a:accent1>
      <a:srgbClr val="990000"/>
    </a:accent1>
    <a:accent2>
      <a:srgbClr val="FF6600"/>
    </a:accent2>
    <a:accent3>
      <a:srgbClr val="FFBA00"/>
    </a:accent3>
    <a:accent4>
      <a:srgbClr val="99CC00"/>
    </a:accent4>
    <a:accent5>
      <a:srgbClr val="528A02"/>
    </a:accent5>
    <a:accent6>
      <a:srgbClr val="54A1DE"/>
    </a:accent6>
    <a:hlink>
      <a:srgbClr val="3554B4"/>
    </a:hlink>
    <a:folHlink>
      <a:srgbClr val="323232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B1">
    <a:dk1>
      <a:sysClr val="windowText" lastClr="000000"/>
    </a:dk1>
    <a:lt1>
      <a:sysClr val="window" lastClr="FFFFFF"/>
    </a:lt1>
    <a:dk2>
      <a:srgbClr val="263B86"/>
    </a:dk2>
    <a:lt2>
      <a:srgbClr val="76B6F2"/>
    </a:lt2>
    <a:accent1>
      <a:srgbClr val="A1000C"/>
    </a:accent1>
    <a:accent2>
      <a:srgbClr val="FD611C"/>
    </a:accent2>
    <a:accent3>
      <a:srgbClr val="FEB529"/>
    </a:accent3>
    <a:accent4>
      <a:srgbClr val="97C929"/>
    </a:accent4>
    <a:accent5>
      <a:srgbClr val="4D841B"/>
    </a:accent5>
    <a:accent6>
      <a:srgbClr val="4C4C4C"/>
    </a:accent6>
    <a:hlink>
      <a:srgbClr val="D2D200"/>
    </a:hlink>
    <a:folHlink>
      <a:srgbClr val="D0B9F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B1">
    <a:dk1>
      <a:sysClr val="windowText" lastClr="000000"/>
    </a:dk1>
    <a:lt1>
      <a:sysClr val="window" lastClr="FFFFFF"/>
    </a:lt1>
    <a:dk2>
      <a:srgbClr val="263B86"/>
    </a:dk2>
    <a:lt2>
      <a:srgbClr val="76B6F2"/>
    </a:lt2>
    <a:accent1>
      <a:srgbClr val="A1000C"/>
    </a:accent1>
    <a:accent2>
      <a:srgbClr val="FD611C"/>
    </a:accent2>
    <a:accent3>
      <a:srgbClr val="FEB529"/>
    </a:accent3>
    <a:accent4>
      <a:srgbClr val="97C929"/>
    </a:accent4>
    <a:accent5>
      <a:srgbClr val="4D841B"/>
    </a:accent5>
    <a:accent6>
      <a:srgbClr val="4C4C4C"/>
    </a:accent6>
    <a:hlink>
      <a:srgbClr val="D2D200"/>
    </a:hlink>
    <a:folHlink>
      <a:srgbClr val="D0B9F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9">
    <a:dk1>
      <a:sysClr val="windowText" lastClr="000000"/>
    </a:dk1>
    <a:lt1>
      <a:sysClr val="window" lastClr="FFFFFF"/>
    </a:lt1>
    <a:dk2>
      <a:srgbClr val="252731"/>
    </a:dk2>
    <a:lt2>
      <a:srgbClr val="EAE7E4"/>
    </a:lt2>
    <a:accent1>
      <a:srgbClr val="990000"/>
    </a:accent1>
    <a:accent2>
      <a:srgbClr val="FF6600"/>
    </a:accent2>
    <a:accent3>
      <a:srgbClr val="FFBA00"/>
    </a:accent3>
    <a:accent4>
      <a:srgbClr val="99CC00"/>
    </a:accent4>
    <a:accent5>
      <a:srgbClr val="528A02"/>
    </a:accent5>
    <a:accent6>
      <a:srgbClr val="54A1DE"/>
    </a:accent6>
    <a:hlink>
      <a:srgbClr val="3554B4"/>
    </a:hlink>
    <a:folHlink>
      <a:srgbClr val="323232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B1">
    <a:dk1>
      <a:sysClr val="windowText" lastClr="000000"/>
    </a:dk1>
    <a:lt1>
      <a:sysClr val="window" lastClr="FFFFFF"/>
    </a:lt1>
    <a:dk2>
      <a:srgbClr val="263B86"/>
    </a:dk2>
    <a:lt2>
      <a:srgbClr val="76B6F2"/>
    </a:lt2>
    <a:accent1>
      <a:srgbClr val="A1000C"/>
    </a:accent1>
    <a:accent2>
      <a:srgbClr val="FD611C"/>
    </a:accent2>
    <a:accent3>
      <a:srgbClr val="FEB529"/>
    </a:accent3>
    <a:accent4>
      <a:srgbClr val="97C929"/>
    </a:accent4>
    <a:accent5>
      <a:srgbClr val="4D841B"/>
    </a:accent5>
    <a:accent6>
      <a:srgbClr val="4C4C4C"/>
    </a:accent6>
    <a:hlink>
      <a:srgbClr val="D2D200"/>
    </a:hlink>
    <a:folHlink>
      <a:srgbClr val="D0B9F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GMG_Segmentation_WFU_Presentation_v2.thmx</Template>
  <TotalTime>38804</TotalTime>
  <Words>1789</Words>
  <Application>Microsoft Macintosh PowerPoint</Application>
  <PresentationFormat>On-screen Show (16:9)</PresentationFormat>
  <Paragraphs>394</Paragraphs>
  <Slides>30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  </vt:lpstr>
      <vt:lpstr>Crowd Pleasers</vt:lpstr>
      <vt:lpstr>Striving Sizzlers</vt:lpstr>
      <vt:lpstr>PowerPoint Presentation</vt:lpstr>
      <vt:lpstr>Dashing Diners</vt:lpstr>
      <vt:lpstr>PowerPoint Presentation</vt:lpstr>
      <vt:lpstr>PowerPoint Presentation</vt:lpstr>
      <vt:lpstr>Simple + Experience</vt:lpstr>
      <vt:lpstr>How Confident Are They?</vt:lpstr>
      <vt:lpstr>Personality Traits</vt:lpstr>
      <vt:lpstr>Emotions Associated With Grilling</vt:lpstr>
      <vt:lpstr>PowerPoint Presentation</vt:lpstr>
      <vt:lpstr>What’s The Prime Prospect’s Problem?</vt:lpstr>
      <vt:lpstr>89%</vt:lpstr>
      <vt:lpstr>Purchase Reason</vt:lpstr>
      <vt:lpstr>Let’s look at their  path to purchase</vt:lpstr>
      <vt:lpstr>Setting A Budget Often Involves Preliminary Research</vt:lpstr>
      <vt:lpstr>Twice as many spent more…</vt:lpstr>
      <vt:lpstr>Researching Online vs. In-Store</vt:lpstr>
      <vt:lpstr>Info Sources: Use vs. Importance</vt:lpstr>
      <vt:lpstr>How Much Do They Spend? </vt:lpstr>
      <vt:lpstr>Grill Brand Purchase Decision</vt:lpstr>
      <vt:lpstr>70%</vt:lpstr>
      <vt:lpstr>Why Do They Shop Around? </vt:lpstr>
      <vt:lpstr>Why Do Some Visit Just One Store?</vt:lpstr>
      <vt:lpstr>Store Drivers</vt:lpstr>
      <vt:lpstr>Where did they shop? Consideration vs. Final – Halo?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Goldfarb</dc:creator>
  <cp:lastModifiedBy>Matt Goldfarb</cp:lastModifiedBy>
  <cp:revision>406</cp:revision>
  <dcterms:created xsi:type="dcterms:W3CDTF">2014-08-18T14:57:32Z</dcterms:created>
  <dcterms:modified xsi:type="dcterms:W3CDTF">2014-12-10T19:56:32Z</dcterms:modified>
</cp:coreProperties>
</file>